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7010400" cy="9296400"/>
  <p:embeddedFontLst>
    <p:embeddedFont>
      <p:font typeface="Libre Franklin"/>
      <p:regular r:id="rId22"/>
      <p:bold r:id="rId23"/>
      <p:italic r:id="rId24"/>
      <p:boldItalic r:id="rId25"/>
    </p:embeddedFont>
    <p:embeddedFont>
      <p:font typeface="Garamond"/>
      <p:regular r:id="rId26"/>
      <p:bold r:id="rId27"/>
      <p:italic r:id="rId28"/>
      <p:boldItalic r:id="rId29"/>
    </p:embeddedFont>
    <p:embeddedFont>
      <p:font typeface="Franklin Gothic"/>
      <p:bold r:id="rId30"/>
    </p:embeddedFont>
    <p:embeddedFont>
      <p:font typeface="Candara"/>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9" roundtripDataSignature="AMtx7mjOJyT/SfY2Ajp6zB320bD/zQaW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breFranklin-regular.fntdata"/><Relationship Id="rId21" Type="http://schemas.openxmlformats.org/officeDocument/2006/relationships/slide" Target="slides/slide16.xml"/><Relationship Id="rId24" Type="http://schemas.openxmlformats.org/officeDocument/2006/relationships/font" Target="fonts/LibreFranklin-italic.fntdata"/><Relationship Id="rId23" Type="http://schemas.openxmlformats.org/officeDocument/2006/relationships/font" Target="fonts/LibreFrankli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ramond-regular.fntdata"/><Relationship Id="rId25" Type="http://schemas.openxmlformats.org/officeDocument/2006/relationships/font" Target="fonts/LibreFranklin-boldItalic.fntdata"/><Relationship Id="rId28" Type="http://schemas.openxmlformats.org/officeDocument/2006/relationships/font" Target="fonts/Garamond-italic.fntdata"/><Relationship Id="rId27" Type="http://schemas.openxmlformats.org/officeDocument/2006/relationships/font" Target="fonts/Garamo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ndara-regular.fntdata"/><Relationship Id="rId30" Type="http://schemas.openxmlformats.org/officeDocument/2006/relationships/font" Target="fonts/FranklinGothic-bold.fntdata"/><Relationship Id="rId11" Type="http://schemas.openxmlformats.org/officeDocument/2006/relationships/slide" Target="slides/slide6.xml"/><Relationship Id="rId33" Type="http://schemas.openxmlformats.org/officeDocument/2006/relationships/font" Target="fonts/Candara-italic.fntdata"/><Relationship Id="rId10" Type="http://schemas.openxmlformats.org/officeDocument/2006/relationships/slide" Target="slides/slide5.xml"/><Relationship Id="rId32" Type="http://schemas.openxmlformats.org/officeDocument/2006/relationships/font" Target="fonts/Candara-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Candara-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6"/>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72"/>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701040" y="4473892"/>
            <a:ext cx="5608320" cy="415194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2" name="Google Shape;162;p1:notes"/>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5" name="Google Shape;225;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b2fe0ab38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7b2fe0ab38_0_0:notes"/>
          <p:cNvSpPr txBox="1"/>
          <p:nvPr>
            <p:ph idx="1" type="body"/>
          </p:nvPr>
        </p:nvSpPr>
        <p:spPr>
          <a:xfrm>
            <a:off x="701040" y="4473896"/>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54" name="Google Shape;254;g37b2fe0ab38_0_0:notes"/>
          <p:cNvSpPr txBox="1"/>
          <p:nvPr>
            <p:ph idx="12" type="sldNum"/>
          </p:nvPr>
        </p:nvSpPr>
        <p:spPr>
          <a:xfrm>
            <a:off x="3970938" y="8829972"/>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4:notes"/>
          <p:cNvSpPr txBox="1"/>
          <p:nvPr>
            <p:ph idx="1" type="body"/>
          </p:nvPr>
        </p:nvSpPr>
        <p:spPr>
          <a:xfrm>
            <a:off x="701040" y="4473896"/>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2" name="Google Shape;182;p4:notes"/>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sp>
        <p:nvSpPr>
          <p:cNvPr id="17" name="Google Shape;17;p1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 name="Google Shape;21;p1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2" name="Google Shape;22;p1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five elementary children sitting at a table outside of a school classroom and smiling for the camera." id="23" name="Google Shape;23;p18"/>
          <p:cNvPicPr preferRelativeResize="0"/>
          <p:nvPr/>
        </p:nvPicPr>
        <p:blipFill rotWithShape="1">
          <a:blip r:embed="rId3">
            <a:alphaModFix/>
          </a:blip>
          <a:srcRect b="489" l="0" r="1556" t="0"/>
          <a:stretch/>
        </p:blipFill>
        <p:spPr>
          <a:xfrm>
            <a:off x="0" y="-1"/>
            <a:ext cx="6314303" cy="45591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2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9"/>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29"/>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29"/>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29"/>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2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3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3" name="Shape 103"/>
        <p:cNvGrpSpPr/>
        <p:nvPr/>
      </p:nvGrpSpPr>
      <p:grpSpPr>
        <a:xfrm>
          <a:off x="0" y="0"/>
          <a:ext cx="0" cy="0"/>
          <a:chOff x="0" y="0"/>
          <a:chExt cx="0" cy="0"/>
        </a:xfrm>
      </p:grpSpPr>
      <p:sp>
        <p:nvSpPr>
          <p:cNvPr id="104" name="Google Shape;104;p31"/>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1"/>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32"/>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2"/>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sz="2000"/>
            </a:lvl1pPr>
            <a:lvl2pPr indent="-330200" lvl="1" marL="914400" algn="l">
              <a:lnSpc>
                <a:spcPct val="90000"/>
              </a:lnSpc>
              <a:spcBef>
                <a:spcPts val="200"/>
              </a:spcBef>
              <a:spcAft>
                <a:spcPts val="0"/>
              </a:spcAft>
              <a:buSzPts val="1600"/>
              <a:buChar char="🢝"/>
              <a:defRPr sz="16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400"/>
              </a:spcAft>
              <a:buSzPts val="1200"/>
              <a:buChar char="🢝"/>
              <a:defRPr sz="1200"/>
            </a:lvl9pPr>
          </a:lstStyle>
          <a:p/>
        </p:txBody>
      </p:sp>
      <p:sp>
        <p:nvSpPr>
          <p:cNvPr id="110" name="Google Shape;110;p32"/>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1" name="Google Shape;111;p32"/>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2"/>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4" name="Shape 114"/>
        <p:cNvGrpSpPr/>
        <p:nvPr/>
      </p:nvGrpSpPr>
      <p:grpSpPr>
        <a:xfrm>
          <a:off x="0" y="0"/>
          <a:ext cx="0" cy="0"/>
          <a:chOff x="0" y="0"/>
          <a:chExt cx="0" cy="0"/>
        </a:xfrm>
      </p:grpSpPr>
      <p:sp>
        <p:nvSpPr>
          <p:cNvPr id="115" name="Google Shape;115;p33"/>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3"/>
          <p:cNvSpPr/>
          <p:nvPr>
            <p:ph idx="2" type="pic"/>
          </p:nvPr>
        </p:nvSpPr>
        <p:spPr>
          <a:xfrm>
            <a:off x="0" y="-1"/>
            <a:ext cx="9141714" cy="4572000"/>
          </a:xfrm>
          <a:prstGeom prst="rect">
            <a:avLst/>
          </a:prstGeom>
          <a:solidFill>
            <a:srgbClr val="73B5E4"/>
          </a:solidFill>
          <a:ln>
            <a:noFill/>
          </a:ln>
        </p:spPr>
      </p:sp>
      <p:sp>
        <p:nvSpPr>
          <p:cNvPr id="117" name="Google Shape;117;p33"/>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050"/>
              <a:buNone/>
              <a:defRPr sz="105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750"/>
              <a:buNone/>
              <a:defRPr sz="750"/>
            </a:lvl4pPr>
            <a:lvl5pPr indent="-228600" lvl="4" marL="2286000" algn="l">
              <a:lnSpc>
                <a:spcPct val="90000"/>
              </a:lnSpc>
              <a:spcBef>
                <a:spcPts val="400"/>
              </a:spcBef>
              <a:spcAft>
                <a:spcPts val="0"/>
              </a:spcAft>
              <a:buSzPts val="750"/>
              <a:buNone/>
              <a:defRPr sz="750"/>
            </a:lvl5pPr>
            <a:lvl6pPr indent="-228600" lvl="5" marL="2743200" algn="l">
              <a:lnSpc>
                <a:spcPct val="90000"/>
              </a:lnSpc>
              <a:spcBef>
                <a:spcPts val="400"/>
              </a:spcBef>
              <a:spcAft>
                <a:spcPts val="0"/>
              </a:spcAft>
              <a:buSzPts val="750"/>
              <a:buNone/>
              <a:defRPr sz="750"/>
            </a:lvl6pPr>
            <a:lvl7pPr indent="-228600" lvl="6" marL="3200400" algn="l">
              <a:lnSpc>
                <a:spcPct val="90000"/>
              </a:lnSpc>
              <a:spcBef>
                <a:spcPts val="400"/>
              </a:spcBef>
              <a:spcAft>
                <a:spcPts val="0"/>
              </a:spcAft>
              <a:buSzPts val="750"/>
              <a:buNone/>
              <a:defRPr sz="750"/>
            </a:lvl7pPr>
            <a:lvl8pPr indent="-228600" lvl="7" marL="3657600" algn="l">
              <a:lnSpc>
                <a:spcPct val="90000"/>
              </a:lnSpc>
              <a:spcBef>
                <a:spcPts val="400"/>
              </a:spcBef>
              <a:spcAft>
                <a:spcPts val="0"/>
              </a:spcAft>
              <a:buSzPts val="750"/>
              <a:buNone/>
              <a:defRPr sz="750"/>
            </a:lvl8pPr>
            <a:lvl9pPr indent="-228600" lvl="8" marL="4114800" algn="l">
              <a:lnSpc>
                <a:spcPct val="90000"/>
              </a:lnSpc>
              <a:spcBef>
                <a:spcPts val="400"/>
              </a:spcBef>
              <a:spcAft>
                <a:spcPts val="400"/>
              </a:spcAft>
              <a:buSzPts val="750"/>
              <a:buNone/>
              <a:defRPr sz="750"/>
            </a:lvl9pPr>
          </a:lstStyle>
          <a:p/>
        </p:txBody>
      </p:sp>
      <p:sp>
        <p:nvSpPr>
          <p:cNvPr id="118" name="Google Shape;118;p3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1" name="Google Shape;121;p3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34"/>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4"/>
          <p:cNvSpPr txBox="1"/>
          <p:nvPr>
            <p:ph idx="1" type="body"/>
          </p:nvPr>
        </p:nvSpPr>
        <p:spPr>
          <a:xfrm rot="5400000">
            <a:off x="2401444" y="652653"/>
            <a:ext cx="4023360" cy="72900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8" name="Shape 128"/>
        <p:cNvGrpSpPr/>
        <p:nvPr/>
      </p:nvGrpSpPr>
      <p:grpSpPr>
        <a:xfrm>
          <a:off x="0" y="0"/>
          <a:ext cx="0" cy="0"/>
          <a:chOff x="0" y="0"/>
          <a:chExt cx="0" cy="0"/>
        </a:xfrm>
      </p:grpSpPr>
      <p:sp>
        <p:nvSpPr>
          <p:cNvPr id="129" name="Google Shape;129;p35"/>
          <p:cNvSpPr txBox="1"/>
          <p:nvPr>
            <p:ph type="title"/>
          </p:nvPr>
        </p:nvSpPr>
        <p:spPr>
          <a:xfrm rot="5400000">
            <a:off x="4824414"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5"/>
          <p:cNvSpPr txBox="1"/>
          <p:nvPr>
            <p:ph idx="1" type="body"/>
          </p:nvPr>
        </p:nvSpPr>
        <p:spPr>
          <a:xfrm rot="5400000">
            <a:off x="881064"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p35"/>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135" name="Shape 135"/>
        <p:cNvGrpSpPr/>
        <p:nvPr/>
      </p:nvGrpSpPr>
      <p:grpSpPr>
        <a:xfrm>
          <a:off x="0" y="0"/>
          <a:ext cx="0" cy="0"/>
          <a:chOff x="0" y="0"/>
          <a:chExt cx="0" cy="0"/>
        </a:xfrm>
      </p:grpSpPr>
      <p:sp>
        <p:nvSpPr>
          <p:cNvPr id="136" name="Google Shape;136;p3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0" name="Google Shape;140;p3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1" name="Google Shape;141;p36"/>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teacher assisting a young elementary school student with her project.  The student is biting her lip in deep concentration." id="142" name="Google Shape;142;p36"/>
          <p:cNvPicPr preferRelativeResize="0"/>
          <p:nvPr/>
        </p:nvPicPr>
        <p:blipFill rotWithShape="1">
          <a:blip r:embed="rId3">
            <a:alphaModFix/>
          </a:blip>
          <a:srcRect b="201" l="1891" r="0" t="-88"/>
          <a:stretch/>
        </p:blipFill>
        <p:spPr>
          <a:xfrm>
            <a:off x="-1" y="-1"/>
            <a:ext cx="6292363" cy="45755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143" name="Shape 143"/>
        <p:cNvGrpSpPr/>
        <p:nvPr/>
      </p:nvGrpSpPr>
      <p:grpSpPr>
        <a:xfrm>
          <a:off x="0" y="0"/>
          <a:ext cx="0" cy="0"/>
          <a:chOff x="0" y="0"/>
          <a:chExt cx="0" cy="0"/>
        </a:xfrm>
      </p:grpSpPr>
      <p:sp>
        <p:nvSpPr>
          <p:cNvPr id="144" name="Google Shape;144;p37"/>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p3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9" name="Google Shape;149;p37"/>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high school students performing with violins in a traditional mariachi costume. " id="150" name="Google Shape;150;p37"/>
          <p:cNvPicPr preferRelativeResize="0"/>
          <p:nvPr/>
        </p:nvPicPr>
        <p:blipFill rotWithShape="1">
          <a:blip r:embed="rId3">
            <a:alphaModFix/>
          </a:blip>
          <a:srcRect b="112" l="3058" r="5288" t="0"/>
          <a:stretch/>
        </p:blipFill>
        <p:spPr>
          <a:xfrm>
            <a:off x="8093" y="-8092"/>
            <a:ext cx="6303695" cy="4580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51" name="Shape 151"/>
        <p:cNvGrpSpPr/>
        <p:nvPr/>
      </p:nvGrpSpPr>
      <p:grpSpPr>
        <a:xfrm>
          <a:off x="0" y="0"/>
          <a:ext cx="0" cy="0"/>
          <a:chOff x="0" y="0"/>
          <a:chExt cx="0" cy="0"/>
        </a:xfrm>
      </p:grpSpPr>
      <p:sp>
        <p:nvSpPr>
          <p:cNvPr id="152" name="Google Shape;152;p3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6" name="Google Shape;156;p3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57" name="Google Shape;157;p3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look at the back of a high school valedictorian giving his commencement speech in front of a large theater audience of graduates and their families." id="158" name="Google Shape;158;p38"/>
          <p:cNvPicPr preferRelativeResize="0"/>
          <p:nvPr/>
        </p:nvPicPr>
        <p:blipFill rotWithShape="1">
          <a:blip r:embed="rId3">
            <a:alphaModFix/>
          </a:blip>
          <a:srcRect b="0" l="0" r="0" t="9955"/>
          <a:stretch/>
        </p:blipFill>
        <p:spPr>
          <a:xfrm>
            <a:off x="0" y="-5976"/>
            <a:ext cx="6356195" cy="4578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4000"/>
              <a:buFont typeface="Century Gothic"/>
              <a:buNone/>
              <a:defRPr sz="400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a:latin typeface="Garamond"/>
                <a:ea typeface="Garamond"/>
                <a:cs typeface="Garamond"/>
                <a:sym typeface="Garamond"/>
              </a:defRPr>
            </a:lvl1pPr>
            <a:lvl2pPr indent="-330200" lvl="1" marL="914400" algn="l">
              <a:lnSpc>
                <a:spcPct val="90000"/>
              </a:lnSpc>
              <a:spcBef>
                <a:spcPts val="200"/>
              </a:spcBef>
              <a:spcAft>
                <a:spcPts val="0"/>
              </a:spcAft>
              <a:buSzPts val="1600"/>
              <a:buChar char="🢝"/>
              <a:defRPr>
                <a:latin typeface="Garamond"/>
                <a:ea typeface="Garamond"/>
                <a:cs typeface="Garamond"/>
                <a:sym typeface="Garamond"/>
              </a:defRPr>
            </a:lvl2pPr>
            <a:lvl3pPr indent="-304800" lvl="2" marL="1371600" algn="l">
              <a:lnSpc>
                <a:spcPct val="90000"/>
              </a:lnSpc>
              <a:spcBef>
                <a:spcPts val="400"/>
              </a:spcBef>
              <a:spcAft>
                <a:spcPts val="0"/>
              </a:spcAft>
              <a:buSzPts val="1200"/>
              <a:buChar char="🢝"/>
              <a:defRPr>
                <a:latin typeface="Garamond"/>
                <a:ea typeface="Garamond"/>
                <a:cs typeface="Garamond"/>
                <a:sym typeface="Garamond"/>
              </a:defRPr>
            </a:lvl3pPr>
            <a:lvl4pPr indent="-304800" lvl="3" marL="1828800" algn="l">
              <a:lnSpc>
                <a:spcPct val="90000"/>
              </a:lnSpc>
              <a:spcBef>
                <a:spcPts val="400"/>
              </a:spcBef>
              <a:spcAft>
                <a:spcPts val="0"/>
              </a:spcAft>
              <a:buSzPts val="1200"/>
              <a:buChar char="🢝"/>
              <a:defRPr>
                <a:latin typeface="Garamond"/>
                <a:ea typeface="Garamond"/>
                <a:cs typeface="Garamond"/>
                <a:sym typeface="Garamond"/>
              </a:defRPr>
            </a:lvl4pPr>
            <a:lvl5pPr indent="-304800" lvl="4" marL="2286000" algn="l">
              <a:lnSpc>
                <a:spcPct val="90000"/>
              </a:lnSpc>
              <a:spcBef>
                <a:spcPts val="400"/>
              </a:spcBef>
              <a:spcAft>
                <a:spcPts val="0"/>
              </a:spcAft>
              <a:buSzPts val="1200"/>
              <a:buChar char="🢝"/>
              <a:defRPr>
                <a:latin typeface="Garamond"/>
                <a:ea typeface="Garamond"/>
                <a:cs typeface="Garamond"/>
                <a:sym typeface="Garamond"/>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1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7" name="Shape 37"/>
        <p:cNvGrpSpPr/>
        <p:nvPr/>
      </p:nvGrpSpPr>
      <p:grpSpPr>
        <a:xfrm>
          <a:off x="0" y="0"/>
          <a:ext cx="0" cy="0"/>
          <a:chOff x="0" y="0"/>
          <a:chExt cx="0" cy="0"/>
        </a:xfrm>
      </p:grpSpPr>
      <p:sp>
        <p:nvSpPr>
          <p:cNvPr id="38" name="Google Shape;38;p23"/>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41" name="Google Shape;41;p2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4" name="Google Shape;44;p2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45" name="Google Shape;45;p23"/>
          <p:cNvPicPr preferRelativeResize="0"/>
          <p:nvPr/>
        </p:nvPicPr>
        <p:blipFill rotWithShape="1">
          <a:blip r:embed="rId2">
            <a:alphaModFix/>
          </a:blip>
          <a:srcRect b="31121" l="0" r="1556" t="-219"/>
          <a:stretch/>
        </p:blipFill>
        <p:spPr>
          <a:xfrm>
            <a:off x="0" y="-25050"/>
            <a:ext cx="9144000" cy="46095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46" name="Shape 46"/>
        <p:cNvGrpSpPr/>
        <p:nvPr/>
      </p:nvGrpSpPr>
      <p:grpSpPr>
        <a:xfrm>
          <a:off x="0" y="0"/>
          <a:ext cx="0" cy="0"/>
          <a:chOff x="0" y="0"/>
          <a:chExt cx="0" cy="0"/>
        </a:xfrm>
      </p:grpSpPr>
      <p:sp>
        <p:nvSpPr>
          <p:cNvPr id="47" name="Google Shape;47;p24"/>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0" name="Google Shape;50;p2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3" name="Google Shape;53;p2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54" name="Google Shape;54;p24"/>
          <p:cNvPicPr preferRelativeResize="0"/>
          <p:nvPr/>
        </p:nvPicPr>
        <p:blipFill rotWithShape="1">
          <a:blip r:embed="rId2">
            <a:alphaModFix/>
          </a:blip>
          <a:srcRect b="164" l="0" r="0" t="31"/>
          <a:stretch/>
        </p:blipFill>
        <p:spPr>
          <a:xfrm>
            <a:off x="12696" y="-413360"/>
            <a:ext cx="9131304" cy="4988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55" name="Shape 55"/>
        <p:cNvGrpSpPr/>
        <p:nvPr/>
      </p:nvGrpSpPr>
      <p:grpSpPr>
        <a:xfrm>
          <a:off x="0" y="0"/>
          <a:ext cx="0" cy="0"/>
          <a:chOff x="0" y="0"/>
          <a:chExt cx="0" cy="0"/>
        </a:xfrm>
      </p:grpSpPr>
      <p:sp>
        <p:nvSpPr>
          <p:cNvPr id="56" name="Google Shape;56;p25"/>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5"/>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9" name="Google Shape;59;p2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2" name="Google Shape;62;p2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63" name="Google Shape;63;p25"/>
          <p:cNvPicPr preferRelativeResize="0"/>
          <p:nvPr/>
        </p:nvPicPr>
        <p:blipFill rotWithShape="1">
          <a:blip r:embed="rId2">
            <a:alphaModFix/>
          </a:blip>
          <a:srcRect b="25110" l="0" r="0" t="1"/>
          <a:stretch/>
        </p:blipFill>
        <p:spPr>
          <a:xfrm>
            <a:off x="-1" y="-1"/>
            <a:ext cx="9157394" cy="4572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64" name="Shape 64"/>
        <p:cNvGrpSpPr/>
        <p:nvPr/>
      </p:nvGrpSpPr>
      <p:grpSpPr>
        <a:xfrm>
          <a:off x="0" y="0"/>
          <a:ext cx="0" cy="0"/>
          <a:chOff x="0" y="0"/>
          <a:chExt cx="0" cy="0"/>
        </a:xfrm>
      </p:grpSpPr>
      <p:sp>
        <p:nvSpPr>
          <p:cNvPr id="65" name="Google Shape;65;p26"/>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6"/>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68" name="Google Shape;68;p2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1" name="Google Shape;71;p2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72" name="Google Shape;72;p26"/>
          <p:cNvPicPr preferRelativeResize="0"/>
          <p:nvPr/>
        </p:nvPicPr>
        <p:blipFill rotWithShape="1">
          <a:blip r:embed="rId2">
            <a:alphaModFix/>
          </a:blip>
          <a:srcRect b="18472" l="0" r="0" t="17466"/>
          <a:stretch/>
        </p:blipFill>
        <p:spPr>
          <a:xfrm>
            <a:off x="0" y="1"/>
            <a:ext cx="9141210" cy="46847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73" name="Shape 73"/>
        <p:cNvGrpSpPr/>
        <p:nvPr/>
      </p:nvGrpSpPr>
      <p:grpSpPr>
        <a:xfrm>
          <a:off x="0" y="0"/>
          <a:ext cx="0" cy="0"/>
          <a:chOff x="0" y="0"/>
          <a:chExt cx="0" cy="0"/>
        </a:xfrm>
      </p:grpSpPr>
      <p:sp>
        <p:nvSpPr>
          <p:cNvPr id="74" name="Google Shape;74;p2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77" name="Google Shape;77;p2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0" name="Google Shape;80;p2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1" name="Shape 81"/>
        <p:cNvGrpSpPr/>
        <p:nvPr/>
      </p:nvGrpSpPr>
      <p:grpSpPr>
        <a:xfrm>
          <a:off x="0" y="0"/>
          <a:ext cx="0" cy="0"/>
          <a:chOff x="0" y="0"/>
          <a:chExt cx="0" cy="0"/>
        </a:xfrm>
      </p:grpSpPr>
      <p:sp>
        <p:nvSpPr>
          <p:cNvPr id="82" name="Google Shape;82;p28"/>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8"/>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8"/>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600"/>
              <a:buNone/>
              <a:defRPr sz="16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85" name="Google Shape;85;p2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28"/>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4000"/>
              <a:buFont typeface="Century Gothic"/>
              <a:buNone/>
              <a:defRPr b="0" i="0" sz="4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200"/>
              </a:spcBef>
              <a:spcAft>
                <a:spcPts val="0"/>
              </a:spcAft>
              <a:buClr>
                <a:schemeClr val="accent2"/>
              </a:buClr>
              <a:buSzPts val="2000"/>
              <a:buFont typeface="Twentieth Century"/>
              <a:buChar char=" "/>
              <a:defRPr b="0" i="0" sz="2000" u="none" cap="none" strike="noStrike">
                <a:solidFill>
                  <a:schemeClr val="dk1"/>
                </a:solidFill>
                <a:latin typeface="Garamond"/>
                <a:ea typeface="Garamond"/>
                <a:cs typeface="Garamond"/>
                <a:sym typeface="Garamond"/>
              </a:defRPr>
            </a:lvl1pPr>
            <a:lvl2pPr indent="-330200" lvl="1" marL="914400" marR="0" rtl="0" algn="l">
              <a:lnSpc>
                <a:spcPct val="90000"/>
              </a:lnSpc>
              <a:spcBef>
                <a:spcPts val="200"/>
              </a:spcBef>
              <a:spcAft>
                <a:spcPts val="0"/>
              </a:spcAft>
              <a:buClr>
                <a:schemeClr val="accent2"/>
              </a:buClr>
              <a:buSzPts val="1600"/>
              <a:buFont typeface="Noto Sans Symbols"/>
              <a:buChar char="🢝"/>
              <a:defRPr b="0" i="0" sz="1600" u="none" cap="none" strike="noStrike">
                <a:solidFill>
                  <a:schemeClr val="dk1"/>
                </a:solidFill>
                <a:latin typeface="Garamond"/>
                <a:ea typeface="Garamond"/>
                <a:cs typeface="Garamond"/>
                <a:sym typeface="Garamond"/>
              </a:defRPr>
            </a:lvl2pPr>
            <a:lvl3pPr indent="-304800" lvl="2" marL="1371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3pPr>
            <a:lvl4pPr indent="-304800" lvl="3" marL="18288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4pPr>
            <a:lvl5pPr indent="-304800" lvl="4" marL="22860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5pPr>
            <a:lvl6pPr indent="-304800" lvl="5" marL="27432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6pPr>
            <a:lvl7pPr indent="-304800" lvl="6" marL="32004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7pPr>
            <a:lvl8pPr indent="-304800" lvl="7" marL="3657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8pPr>
            <a:lvl9pPr indent="-304800" lvl="8" marL="4114800" marR="0" rtl="0" algn="l">
              <a:lnSpc>
                <a:spcPct val="90000"/>
              </a:lnSpc>
              <a:spcBef>
                <a:spcPts val="400"/>
              </a:spcBef>
              <a:spcAft>
                <a:spcPts val="40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7"/>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nvSpPr>
        <p:spPr>
          <a:xfrm>
            <a:off x="435429" y="4887686"/>
            <a:ext cx="5690507" cy="1451667"/>
          </a:xfrm>
          <a:prstGeom prst="rect">
            <a:avLst/>
          </a:prstGeom>
          <a:noFill/>
          <a:ln>
            <a:noFill/>
          </a:ln>
        </p:spPr>
        <p:txBody>
          <a:bodyPr anchorCtr="0" anchor="ctr" bIns="34275" lIns="68575" spcFirstLastPara="1" rIns="68575" wrap="square" tIns="34275">
            <a:normAutofit fontScale="92500"/>
          </a:bodyPr>
          <a:lstStyle/>
          <a:p>
            <a:pPr indent="0" lvl="0" marL="0" marR="0" rtl="0" algn="r">
              <a:lnSpc>
                <a:spcPct val="100000"/>
              </a:lnSpc>
              <a:spcBef>
                <a:spcPts val="0"/>
              </a:spcBef>
              <a:spcAft>
                <a:spcPts val="0"/>
              </a:spcAft>
              <a:buClr>
                <a:schemeClr val="accent2"/>
              </a:buClr>
              <a:buSzPct val="100000"/>
              <a:buFont typeface="Twentieth Century"/>
              <a:buNone/>
            </a:pPr>
            <a:r>
              <a:rPr b="0" i="0" lang="en-US" sz="2325" u="none" cap="none" strike="noStrike">
                <a:solidFill>
                  <a:srgbClr val="191919"/>
                </a:solidFill>
                <a:latin typeface="Garamond"/>
                <a:ea typeface="Garamond"/>
                <a:cs typeface="Garamond"/>
                <a:sym typeface="Garamond"/>
              </a:rPr>
              <a:t> </a:t>
            </a:r>
            <a:r>
              <a:rPr b="0" i="0" lang="en-US" sz="2800" u="none" cap="none" strike="noStrike">
                <a:solidFill>
                  <a:srgbClr val="191919"/>
                </a:solidFill>
                <a:latin typeface="Franklin Gothic"/>
                <a:ea typeface="Franklin Gothic"/>
                <a:cs typeface="Franklin Gothic"/>
                <a:sym typeface="Franklin Gothic"/>
              </a:rPr>
              <a:t>School/Escuela: Iverson Elementary </a:t>
            </a:r>
            <a:endParaRPr/>
          </a:p>
          <a:p>
            <a:pPr indent="0" lvl="0" marL="0" marR="0" rtl="0" algn="r">
              <a:lnSpc>
                <a:spcPct val="100000"/>
              </a:lnSpc>
              <a:spcBef>
                <a:spcPts val="200"/>
              </a:spcBef>
              <a:spcAft>
                <a:spcPts val="0"/>
              </a:spcAft>
              <a:buClr>
                <a:schemeClr val="accent2"/>
              </a:buClr>
              <a:buSzPct val="100000"/>
              <a:buFont typeface="Twentieth Century"/>
              <a:buNone/>
            </a:pPr>
            <a:r>
              <a:rPr b="0" i="0" lang="en-US" sz="2800" u="none" cap="none" strike="noStrike">
                <a:solidFill>
                  <a:srgbClr val="191919"/>
                </a:solidFill>
                <a:latin typeface="Franklin Gothic"/>
                <a:ea typeface="Franklin Gothic"/>
                <a:cs typeface="Franklin Gothic"/>
                <a:sym typeface="Franklin Gothic"/>
              </a:rPr>
              <a:t>Date/Fecha: August 2</a:t>
            </a:r>
            <a:r>
              <a:rPr lang="en-US" sz="2800">
                <a:solidFill>
                  <a:srgbClr val="191919"/>
                </a:solidFill>
                <a:latin typeface="Franklin Gothic"/>
                <a:ea typeface="Franklin Gothic"/>
                <a:cs typeface="Franklin Gothic"/>
                <a:sym typeface="Franklin Gothic"/>
              </a:rPr>
              <a:t>1</a:t>
            </a:r>
            <a:r>
              <a:rPr b="0" i="0" lang="en-US" sz="2800" u="none" cap="none" strike="noStrike">
                <a:solidFill>
                  <a:srgbClr val="191919"/>
                </a:solidFill>
                <a:latin typeface="Franklin Gothic"/>
                <a:ea typeface="Franklin Gothic"/>
                <a:cs typeface="Franklin Gothic"/>
                <a:sym typeface="Franklin Gothic"/>
              </a:rPr>
              <a:t>, 202</a:t>
            </a:r>
            <a:r>
              <a:rPr lang="en-US" sz="2800">
                <a:solidFill>
                  <a:srgbClr val="191919"/>
                </a:solidFill>
                <a:latin typeface="Franklin Gothic"/>
                <a:ea typeface="Franklin Gothic"/>
                <a:cs typeface="Franklin Gothic"/>
                <a:sym typeface="Franklin Gothic"/>
              </a:rPr>
              <a:t>5</a:t>
            </a:r>
            <a:endParaRPr/>
          </a:p>
          <a:p>
            <a:pPr indent="0" lvl="0" marL="0" marR="0" rtl="0" algn="r">
              <a:lnSpc>
                <a:spcPct val="100000"/>
              </a:lnSpc>
              <a:spcBef>
                <a:spcPts val="200"/>
              </a:spcBef>
              <a:spcAft>
                <a:spcPts val="0"/>
              </a:spcAft>
              <a:buClr>
                <a:schemeClr val="accent2"/>
              </a:buClr>
              <a:buSzPct val="100000"/>
              <a:buFont typeface="Twentieth Century"/>
              <a:buNone/>
            </a:pPr>
            <a:r>
              <a:rPr b="0" i="0" lang="en-US" sz="2800" u="none" cap="none" strike="noStrike">
                <a:solidFill>
                  <a:srgbClr val="191919"/>
                </a:solidFill>
                <a:latin typeface="Franklin Gothic"/>
                <a:ea typeface="Franklin Gothic"/>
                <a:cs typeface="Franklin Gothic"/>
                <a:sym typeface="Franklin Gothic"/>
              </a:rPr>
              <a:t>Time/Hora: 5:15 pm</a:t>
            </a:r>
            <a:endParaRPr b="0" i="0" sz="2800" u="none" cap="none" strike="noStrike">
              <a:solidFill>
                <a:srgbClr val="191919"/>
              </a:solidFill>
              <a:latin typeface="Franklin Gothic"/>
              <a:ea typeface="Franklin Gothic"/>
              <a:cs typeface="Franklin Gothic"/>
              <a:sym typeface="Franklin Gothic"/>
            </a:endParaRPr>
          </a:p>
        </p:txBody>
      </p:sp>
      <p:sp>
        <p:nvSpPr>
          <p:cNvPr id="165" name="Google Shape;165;p1"/>
          <p:cNvSpPr txBox="1"/>
          <p:nvPr/>
        </p:nvSpPr>
        <p:spPr>
          <a:xfrm>
            <a:off x="6400800" y="327546"/>
            <a:ext cx="2743199" cy="3875592"/>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TITLE I ANNUAL </a:t>
            </a:r>
            <a:endParaRPr/>
          </a:p>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PARENT MEETING </a:t>
            </a:r>
            <a:br>
              <a:rPr b="1" i="0" lang="en-US" sz="3600" u="none" cap="none" strike="noStrike">
                <a:solidFill>
                  <a:schemeClr val="lt1"/>
                </a:solidFill>
                <a:latin typeface="Franklin Gothic"/>
                <a:ea typeface="Franklin Gothic"/>
                <a:cs typeface="Franklin Gothic"/>
                <a:sym typeface="Franklin Gothic"/>
              </a:rPr>
            </a:br>
            <a:br>
              <a:rPr b="1" i="0" lang="en-US" sz="2400" u="none" cap="none" strike="noStrike">
                <a:solidFill>
                  <a:schemeClr val="lt1"/>
                </a:solidFill>
                <a:latin typeface="Century Gothic"/>
                <a:ea typeface="Century Gothic"/>
                <a:cs typeface="Century Gothic"/>
                <a:sym typeface="Century Gothic"/>
              </a:rPr>
            </a:br>
            <a:r>
              <a:rPr b="1" i="0" lang="en-US" sz="2800" u="none" cap="none" strike="noStrike">
                <a:solidFill>
                  <a:schemeClr val="lt1"/>
                </a:solidFill>
                <a:latin typeface="Franklin Gothic"/>
                <a:ea typeface="Franklin Gothic"/>
                <a:cs typeface="Franklin Gothic"/>
                <a:sym typeface="Franklin Gothic"/>
              </a:rPr>
              <a:t>(REUNIÓN ANUAL DE PADRES DE TITULO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idx="1" type="body"/>
          </p:nvPr>
        </p:nvSpPr>
        <p:spPr>
          <a:xfrm>
            <a:off x="800753" y="859809"/>
            <a:ext cx="7788075" cy="5242723"/>
          </a:xfrm>
          <a:prstGeom prst="rect">
            <a:avLst/>
          </a:prstGeom>
          <a:solidFill>
            <a:srgbClr val="B4E6CD"/>
          </a:solidFill>
          <a:ln>
            <a:noFill/>
          </a:ln>
        </p:spPr>
        <p:txBody>
          <a:bodyPr anchorCtr="0" anchor="t" bIns="45700" lIns="45700" spcFirstLastPara="1" rIns="45700" wrap="square" tIns="45700">
            <a:noAutofit/>
          </a:bodyPr>
          <a:lstStyle/>
          <a:p>
            <a:pPr indent="-342900" lvl="1" marL="578358" rtl="0" algn="l">
              <a:lnSpc>
                <a:spcPct val="90000"/>
              </a:lnSpc>
              <a:spcBef>
                <a:spcPts val="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help decide if the school’s Title I program is meeting the needs of their child.</a:t>
            </a:r>
            <a:r>
              <a:rPr lang="en-US" sz="2800">
                <a:latin typeface="Franklin Gothic"/>
                <a:ea typeface="Franklin Gothic"/>
                <a:cs typeface="Franklin Gothic"/>
                <a:sym typeface="Franklin Gothic"/>
              </a:rPr>
              <a: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ayudar a decidir si el programa de Titulo I dentro de la escuela esta llenando las necesidades de su hijo/a.)</a:t>
            </a:r>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342900" lvl="1" marL="578358" rtl="0" algn="l">
              <a:lnSpc>
                <a:spcPct val="90000"/>
              </a:lnSpc>
              <a:spcBef>
                <a:spcPts val="60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offer suggestions for academic improvement and increased parental involvement.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ofrecer sugerencias para un mejoramiento académico y aumentar la participación de los padres.)</a:t>
            </a:r>
            <a:endParaRPr/>
          </a:p>
          <a:p>
            <a:pPr indent="-98425" lvl="1" marL="406908" rtl="0" algn="l">
              <a:lnSpc>
                <a:spcPct val="90000"/>
              </a:lnSpc>
              <a:spcBef>
                <a:spcPts val="20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idx="1" type="body"/>
          </p:nvPr>
        </p:nvSpPr>
        <p:spPr>
          <a:xfrm>
            <a:off x="800754" y="668741"/>
            <a:ext cx="7360608" cy="5677468"/>
          </a:xfrm>
          <a:prstGeom prst="rect">
            <a:avLst/>
          </a:prstGeom>
          <a:solidFill>
            <a:srgbClr val="B4E6CD"/>
          </a:solidFill>
          <a:ln>
            <a:noFill/>
          </a:ln>
        </p:spPr>
        <p:txBody>
          <a:bodyPr anchorCtr="0" anchor="t" bIns="45700" lIns="45700" spcFirstLastPara="1" rIns="45700" wrap="square" tIns="45700">
            <a:noAutofit/>
          </a:bodyPr>
          <a:lstStyle/>
          <a:p>
            <a:pPr indent="-98425" lvl="1" marL="406908" rtl="0" algn="l">
              <a:lnSpc>
                <a:spcPct val="90000"/>
              </a:lnSpc>
              <a:spcBef>
                <a:spcPts val="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share information with the teacher about their child’s interests and abilities</a:t>
            </a:r>
            <a:r>
              <a:rPr lang="en-US" sz="2600">
                <a:latin typeface="Libre Franklin"/>
                <a:ea typeface="Libre Franklin"/>
                <a:cs typeface="Libre Franklin"/>
                <a:sym typeface="Libre Franklin"/>
              </a:rPr>
              <a:t>.</a:t>
            </a:r>
            <a:r>
              <a:rPr lang="en-US" sz="2600">
                <a:solidFill>
                  <a:srgbClr val="422C16"/>
                </a:solidFill>
                <a:latin typeface="Libre Franklin"/>
                <a:ea typeface="Libre Franklin"/>
                <a:cs typeface="Libre Franklin"/>
                <a:sym typeface="Libre Franklin"/>
              </a:rPr>
              <a:t>                                                              </a:t>
            </a:r>
            <a:endParaRPr sz="2600">
              <a:solidFill>
                <a:srgbClr val="422C16"/>
              </a:solidFill>
              <a:latin typeface="Libre Franklin"/>
              <a:ea typeface="Libre Franklin"/>
              <a:cs typeface="Libre Franklin"/>
              <a:sym typeface="Libre Franklin"/>
            </a:endParaRPr>
          </a:p>
          <a:p>
            <a:pPr indent="0" lvl="0" marL="265176" rtl="0" algn="l">
              <a:lnSpc>
                <a:spcPct val="90000"/>
              </a:lnSpc>
              <a:spcBef>
                <a:spcPts val="520"/>
              </a:spcBef>
              <a:spcAft>
                <a:spcPts val="0"/>
              </a:spcAft>
              <a:buNone/>
            </a:pPr>
            <a:r>
              <a:rPr i="1" lang="en-US" sz="2400">
                <a:solidFill>
                  <a:srgbClr val="000B77"/>
                </a:solidFill>
                <a:latin typeface="Franklin Gothic"/>
                <a:ea typeface="Franklin Gothic"/>
                <a:cs typeface="Franklin Gothic"/>
                <a:sym typeface="Franklin Gothic"/>
              </a:rPr>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compartir información con   el maestro tocante a los intereses y las habilidades del niño/a.)</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attend parent conferences and to communicate regularly with the school concerning their child’s academic progress.  </a:t>
            </a:r>
            <a:r>
              <a:rPr lang="en-US" sz="2600"/>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asistir a conferencias de padres y de comunicarse regularmente con la escuela acerca del progreso académico de sus niños.)</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idx="1" type="body"/>
          </p:nvPr>
        </p:nvSpPr>
        <p:spPr>
          <a:xfrm>
            <a:off x="658914" y="1009934"/>
            <a:ext cx="7788075" cy="5090617"/>
          </a:xfrm>
          <a:prstGeom prst="rect">
            <a:avLst/>
          </a:prstGeom>
          <a:solidFill>
            <a:srgbClr val="B4E6CD"/>
          </a:solidFill>
          <a:ln>
            <a:noFill/>
          </a:ln>
        </p:spPr>
        <p:txBody>
          <a:bodyPr anchorCtr="0" anchor="t" bIns="45700" lIns="45700" spcFirstLastPara="1" rIns="45700" wrap="square" tIns="45700">
            <a:normAutofit/>
          </a:bodyPr>
          <a:lstStyle/>
          <a:p>
            <a:pPr indent="-457200" lvl="1" marL="692658" rtl="0" algn="l">
              <a:lnSpc>
                <a:spcPct val="90000"/>
              </a:lnSpc>
              <a:spcBef>
                <a:spcPts val="0"/>
              </a:spcBef>
              <a:spcAft>
                <a:spcPts val="0"/>
              </a:spcAft>
              <a:buClr>
                <a:srgbClr val="5588BB"/>
              </a:buClr>
              <a:buSzPts val="3200"/>
              <a:buFont typeface="Noto Sans Symbols"/>
              <a:buChar char="▪"/>
            </a:pPr>
            <a:r>
              <a:rPr lang="en-US" sz="3200">
                <a:latin typeface="Franklin Gothic"/>
                <a:ea typeface="Franklin Gothic"/>
                <a:cs typeface="Franklin Gothic"/>
                <a:sym typeface="Franklin Gothic"/>
              </a:rPr>
              <a:t>The </a:t>
            </a:r>
            <a:r>
              <a:rPr lang="en-US" sz="3200" u="sng">
                <a:latin typeface="Franklin Gothic"/>
                <a:ea typeface="Franklin Gothic"/>
                <a:cs typeface="Franklin Gothic"/>
                <a:sym typeface="Franklin Gothic"/>
              </a:rPr>
              <a:t>responsibility</a:t>
            </a:r>
            <a:r>
              <a:rPr lang="en-US" sz="3200">
                <a:latin typeface="Franklin Gothic"/>
                <a:ea typeface="Franklin Gothic"/>
                <a:cs typeface="Franklin Gothic"/>
                <a:sym typeface="Franklin Gothic"/>
              </a:rPr>
              <a:t> to ensure their child attends school regularly, completes all homework and classroom assignments, and adheres to the District’s Educational Accord, Honor Code, and school behavior policies.    </a:t>
            </a:r>
            <a:endParaRPr/>
          </a:p>
          <a:p>
            <a:pPr indent="0" lvl="1" marL="235458" rtl="0" algn="l">
              <a:lnSpc>
                <a:spcPct val="90000"/>
              </a:lnSpc>
              <a:spcBef>
                <a:spcPts val="200"/>
              </a:spcBef>
              <a:spcAft>
                <a:spcPts val="0"/>
              </a:spcAft>
              <a:buClr>
                <a:srgbClr val="5588BB"/>
              </a:buClr>
              <a:buSzPts val="2400"/>
              <a:buNone/>
            </a:pPr>
            <a:r>
              <a:t/>
            </a:r>
            <a:endParaRPr i="1" sz="2400">
              <a:solidFill>
                <a:srgbClr val="000B77"/>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2600"/>
              <a:buNone/>
            </a:pPr>
            <a:r>
              <a:rPr i="1" lang="en-US" sz="2600">
                <a:solidFill>
                  <a:srgbClr val="000B77"/>
                </a:solidFill>
                <a:latin typeface="Franklin Gothic"/>
                <a:ea typeface="Franklin Gothic"/>
                <a:cs typeface="Franklin Gothic"/>
                <a:sym typeface="Franklin Gothic"/>
              </a:rPr>
              <a:t>(La </a:t>
            </a:r>
            <a:r>
              <a:rPr i="1" lang="en-US" sz="2600" u="sng">
                <a:solidFill>
                  <a:srgbClr val="000B77"/>
                </a:solidFill>
                <a:latin typeface="Franklin Gothic"/>
                <a:ea typeface="Franklin Gothic"/>
                <a:cs typeface="Franklin Gothic"/>
                <a:sym typeface="Franklin Gothic"/>
              </a:rPr>
              <a:t>responsabilidad</a:t>
            </a:r>
            <a:r>
              <a:rPr i="1" lang="en-US" sz="2600">
                <a:solidFill>
                  <a:srgbClr val="000B77"/>
                </a:solidFill>
                <a:latin typeface="Franklin Gothic"/>
                <a:ea typeface="Franklin Gothic"/>
                <a:cs typeface="Franklin Gothic"/>
                <a:sym typeface="Franklin Gothic"/>
              </a:rPr>
              <a:t> de asegurar que sus hijos asistan a la escuela regularmente, completen todas las tareas y en las del aula, y se adhiere al Acuerdo de la Educación del distrito, código de honor, y las normas de conducta en la escuela.)</a:t>
            </a:r>
            <a:endParaRPr i="1" sz="2600">
              <a:solidFill>
                <a:srgbClr val="000B77"/>
              </a:solidFill>
              <a:latin typeface="Franklin Gothic"/>
              <a:ea typeface="Franklin Gothic"/>
              <a:cs typeface="Franklin Gothic"/>
              <a:sym typeface="Franklin Gothic"/>
            </a:endParaRPr>
          </a:p>
          <a:p>
            <a:pPr indent="-292100" lvl="1" marL="841251" rtl="0" algn="l">
              <a:lnSpc>
                <a:spcPct val="90000"/>
              </a:lnSpc>
              <a:spcBef>
                <a:spcPts val="200"/>
              </a:spcBef>
              <a:spcAft>
                <a:spcPts val="0"/>
              </a:spcAft>
              <a:buClr>
                <a:srgbClr val="5588BB"/>
              </a:buClr>
              <a:buSzPts val="2600"/>
              <a:buFont typeface="Noto Sans Symbols"/>
              <a:buNone/>
            </a:pPr>
            <a:r>
              <a:t/>
            </a:r>
            <a:endParaRPr sz="2600">
              <a:solidFill>
                <a:srgbClr val="422C16"/>
              </a:solidFill>
            </a:endParaRPr>
          </a:p>
          <a:p>
            <a:pPr indent="0" lvl="0" marL="91440" rtl="0" algn="l">
              <a:lnSpc>
                <a:spcPct val="100000"/>
              </a:lnSpc>
              <a:spcBef>
                <a:spcPts val="480"/>
              </a:spcBef>
              <a:spcAft>
                <a:spcPts val="0"/>
              </a:spcAft>
              <a:buClr>
                <a:srgbClr val="5588BB"/>
              </a:buClr>
              <a:buSzPts val="2760"/>
              <a:buFont typeface="Noto Sans Symbols"/>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txBox="1"/>
          <p:nvPr>
            <p:ph idx="1" type="body"/>
          </p:nvPr>
        </p:nvSpPr>
        <p:spPr>
          <a:xfrm>
            <a:off x="768096" y="2647666"/>
            <a:ext cx="7788075" cy="3661694"/>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83992A"/>
              </a:buClr>
              <a:buSzPts val="4140"/>
              <a:buNone/>
            </a:pPr>
            <a:r>
              <a:rPr b="1" lang="en-US" sz="3600">
                <a:latin typeface="Franklin Gothic"/>
                <a:ea typeface="Franklin Gothic"/>
                <a:cs typeface="Franklin Gothic"/>
                <a:sym typeface="Franklin Gothic"/>
              </a:rPr>
              <a:t>Last year’s survey results </a:t>
            </a:r>
            <a:endParaRPr/>
          </a:p>
          <a:p>
            <a:pPr indent="-285750" lvl="0" marL="285750" rtl="0" algn="l">
              <a:lnSpc>
                <a:spcPct val="100000"/>
              </a:lnSpc>
              <a:spcBef>
                <a:spcPts val="1080"/>
              </a:spcBef>
              <a:spcAft>
                <a:spcPts val="0"/>
              </a:spcAft>
              <a:buClr>
                <a:srgbClr val="83992A"/>
              </a:buClr>
              <a:buSzPts val="2760"/>
              <a:buFont typeface="Arial"/>
              <a:buChar char="•"/>
            </a:pPr>
            <a:r>
              <a:rPr lang="en-US" sz="2400">
                <a:solidFill>
                  <a:srgbClr val="422C16"/>
                </a:solidFill>
                <a:latin typeface="Garamond"/>
                <a:ea typeface="Garamond"/>
                <a:cs typeface="Garamond"/>
                <a:sym typeface="Garamond"/>
              </a:rPr>
              <a:t>9</a:t>
            </a:r>
            <a:r>
              <a:rPr lang="en-US" sz="2400">
                <a:solidFill>
                  <a:srgbClr val="422C16"/>
                </a:solidFill>
              </a:rPr>
              <a:t>0</a:t>
            </a:r>
            <a:r>
              <a:rPr lang="en-US" sz="2400">
                <a:solidFill>
                  <a:srgbClr val="422C16"/>
                </a:solidFill>
                <a:latin typeface="Garamond"/>
                <a:ea typeface="Garamond"/>
                <a:cs typeface="Garamond"/>
                <a:sym typeface="Garamond"/>
              </a:rPr>
              <a:t>% of parents feel that the school involves them in most school events and activities.</a:t>
            </a:r>
            <a:endParaRPr/>
          </a:p>
          <a:p>
            <a:pPr indent="-285750" lvl="0" marL="285750" rtl="0" algn="l">
              <a:lnSpc>
                <a:spcPct val="100000"/>
              </a:lnSpc>
              <a:spcBef>
                <a:spcPts val="1080"/>
              </a:spcBef>
              <a:spcAft>
                <a:spcPts val="0"/>
              </a:spcAft>
              <a:buClr>
                <a:srgbClr val="83992A"/>
              </a:buClr>
              <a:buSzPts val="2760"/>
              <a:buFont typeface="Arial"/>
              <a:buChar char="•"/>
            </a:pPr>
            <a:r>
              <a:rPr lang="en-US" sz="2400">
                <a:solidFill>
                  <a:srgbClr val="422C16"/>
                </a:solidFill>
              </a:rPr>
              <a:t>100</a:t>
            </a:r>
            <a:r>
              <a:rPr lang="en-US" sz="2400">
                <a:solidFill>
                  <a:srgbClr val="422C16"/>
                </a:solidFill>
                <a:latin typeface="Garamond"/>
                <a:ea typeface="Garamond"/>
                <a:cs typeface="Garamond"/>
                <a:sym typeface="Garamond"/>
              </a:rPr>
              <a:t> % of parents feel that the teachers really care for their children.</a:t>
            </a:r>
            <a:endParaRPr/>
          </a:p>
          <a:p>
            <a:pPr indent="-285750" lvl="0" marL="285750" rtl="0" algn="l">
              <a:lnSpc>
                <a:spcPct val="100000"/>
              </a:lnSpc>
              <a:spcBef>
                <a:spcPts val="1080"/>
              </a:spcBef>
              <a:spcAft>
                <a:spcPts val="0"/>
              </a:spcAft>
              <a:buClr>
                <a:srgbClr val="83992A"/>
              </a:buClr>
              <a:buSzPts val="2760"/>
              <a:buFont typeface="Arial"/>
              <a:buChar char="•"/>
            </a:pPr>
            <a:r>
              <a:rPr lang="en-US" sz="2400">
                <a:solidFill>
                  <a:srgbClr val="422C16"/>
                </a:solidFill>
                <a:latin typeface="Garamond"/>
                <a:ea typeface="Garamond"/>
                <a:cs typeface="Garamond"/>
                <a:sym typeface="Garamond"/>
              </a:rPr>
              <a:t>8</a:t>
            </a:r>
            <a:r>
              <a:rPr lang="en-US" sz="2400">
                <a:solidFill>
                  <a:srgbClr val="422C16"/>
                </a:solidFill>
              </a:rPr>
              <a:t>0</a:t>
            </a:r>
            <a:r>
              <a:rPr lang="en-US" sz="2400">
                <a:solidFill>
                  <a:srgbClr val="422C16"/>
                </a:solidFill>
                <a:latin typeface="Garamond"/>
                <a:ea typeface="Garamond"/>
                <a:cs typeface="Garamond"/>
                <a:sym typeface="Garamond"/>
              </a:rPr>
              <a:t>% of parents feel that they are informed about curriculum in their child’s grade level.</a:t>
            </a:r>
            <a:endParaRPr sz="2400">
              <a:solidFill>
                <a:srgbClr val="422C16"/>
              </a:solidFill>
              <a:latin typeface="Garamond"/>
              <a:ea typeface="Garamond"/>
              <a:cs typeface="Garamond"/>
              <a:sym typeface="Garamond"/>
            </a:endParaRPr>
          </a:p>
          <a:p>
            <a:pPr indent="0" lvl="0" marL="0" rtl="0" algn="l">
              <a:lnSpc>
                <a:spcPct val="100000"/>
              </a:lnSpc>
              <a:spcBef>
                <a:spcPts val="1080"/>
              </a:spcBef>
              <a:spcAft>
                <a:spcPts val="0"/>
              </a:spcAft>
              <a:buClr>
                <a:srgbClr val="5588BB"/>
              </a:buClr>
              <a:buSzPts val="2760"/>
              <a:buNone/>
            </a:pPr>
            <a:r>
              <a:t/>
            </a:r>
            <a:endParaRPr sz="2400">
              <a:solidFill>
                <a:srgbClr val="5588BB"/>
              </a:solidFill>
              <a:latin typeface="Garamond"/>
              <a:ea typeface="Garamond"/>
              <a:cs typeface="Garamond"/>
              <a:sym typeface="Garamond"/>
            </a:endParaRPr>
          </a:p>
        </p:txBody>
      </p:sp>
      <p:sp>
        <p:nvSpPr>
          <p:cNvPr id="238" name="Google Shape;238;p13"/>
          <p:cNvSpPr/>
          <p:nvPr/>
        </p:nvSpPr>
        <p:spPr>
          <a:xfrm>
            <a:off x="768096" y="635590"/>
            <a:ext cx="769620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cap="none">
                <a:solidFill>
                  <a:schemeClr val="dk1"/>
                </a:solidFill>
                <a:latin typeface="Franklin Gothic"/>
                <a:ea typeface="Franklin Gothic"/>
                <a:cs typeface="Franklin Gothic"/>
                <a:sym typeface="Franklin Gothic"/>
              </a:rPr>
              <a:t>DISTRICTWIDE SURVEY RESULTS</a:t>
            </a:r>
            <a:r>
              <a:rPr b="1" lang="en-US" sz="3000" cap="none">
                <a:solidFill>
                  <a:schemeClr val="dk1"/>
                </a:solidFill>
                <a:latin typeface="Candara"/>
                <a:ea typeface="Candara"/>
                <a:cs typeface="Candara"/>
                <a:sym typeface="Candara"/>
              </a:rPr>
              <a:t> </a:t>
            </a:r>
            <a:endParaRPr b="1" sz="3000" cap="none">
              <a:solidFill>
                <a:schemeClr val="dk1"/>
              </a:solidFill>
              <a:latin typeface="Candara"/>
              <a:ea typeface="Candara"/>
              <a:cs typeface="Candara"/>
              <a:sym typeface="Candara"/>
            </a:endParaRPr>
          </a:p>
          <a:p>
            <a:pPr indent="0" lvl="0" marL="0" marR="0" rtl="0" algn="ctr">
              <a:spcBef>
                <a:spcPts val="0"/>
              </a:spcBef>
              <a:spcAft>
                <a:spcPts val="0"/>
              </a:spcAft>
              <a:buNone/>
            </a:pPr>
            <a:r>
              <a:rPr i="1" lang="en-US" sz="3200">
                <a:solidFill>
                  <a:srgbClr val="000B77"/>
                </a:solidFill>
                <a:latin typeface="Franklin Gothic"/>
                <a:ea typeface="Franklin Gothic"/>
                <a:cs typeface="Franklin Gothic"/>
                <a:sym typeface="Franklin Gothic"/>
              </a:rPr>
              <a:t>(Los resultados del estudio del?)</a:t>
            </a:r>
            <a:endParaRPr i="1" sz="3200">
              <a:solidFill>
                <a:srgbClr val="000B77"/>
              </a:solidFill>
              <a:latin typeface="Franklin Gothic"/>
              <a:ea typeface="Franklin Gothic"/>
              <a:cs typeface="Franklin Gothic"/>
              <a:sym typeface="Frankli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ph idx="1" type="body"/>
          </p:nvPr>
        </p:nvSpPr>
        <p:spPr>
          <a:xfrm>
            <a:off x="768096" y="3016154"/>
            <a:ext cx="7788075" cy="329320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83992A"/>
              </a:buClr>
              <a:buSzPts val="2760"/>
              <a:buNone/>
            </a:pPr>
            <a:r>
              <a:t/>
            </a:r>
            <a:endParaRPr sz="2400">
              <a:solidFill>
                <a:srgbClr val="422C16"/>
              </a:solidFill>
              <a:latin typeface="Garamond"/>
              <a:ea typeface="Garamond"/>
              <a:cs typeface="Garamond"/>
              <a:sym typeface="Garamond"/>
            </a:endParaRPr>
          </a:p>
          <a:p>
            <a:pPr indent="0" lvl="0" marL="0" rtl="0" algn="l">
              <a:lnSpc>
                <a:spcPct val="100000"/>
              </a:lnSpc>
              <a:spcBef>
                <a:spcPts val="1240"/>
              </a:spcBef>
              <a:spcAft>
                <a:spcPts val="0"/>
              </a:spcAft>
              <a:buClr>
                <a:srgbClr val="83992A"/>
              </a:buClr>
              <a:buSzPts val="3680"/>
              <a:buNone/>
            </a:pPr>
            <a:r>
              <a:rPr lang="en-US" sz="3200">
                <a:latin typeface="Franklin Gothic"/>
                <a:ea typeface="Franklin Gothic"/>
                <a:cs typeface="Franklin Gothic"/>
                <a:sym typeface="Franklin Gothic"/>
              </a:rPr>
              <a:t>Let’s review the Parent and Family Engagement Policy currently in place. </a:t>
            </a:r>
            <a:endParaRPr sz="3200">
              <a:latin typeface="Franklin Gothic"/>
              <a:ea typeface="Franklin Gothic"/>
              <a:cs typeface="Franklin Gothic"/>
              <a:sym typeface="Franklin Gothic"/>
            </a:endParaRPr>
          </a:p>
          <a:p>
            <a:pPr indent="0" lvl="0" marL="0" rtl="0" algn="l">
              <a:lnSpc>
                <a:spcPct val="100000"/>
              </a:lnSpc>
              <a:spcBef>
                <a:spcPts val="1160"/>
              </a:spcBef>
              <a:spcAft>
                <a:spcPts val="0"/>
              </a:spcAft>
              <a:buClr>
                <a:srgbClr val="83992A"/>
              </a:buClr>
              <a:buSzPts val="3220"/>
              <a:buNone/>
            </a:pPr>
            <a:r>
              <a:rPr i="1" lang="en-US" sz="2800">
                <a:solidFill>
                  <a:srgbClr val="000B77"/>
                </a:solidFill>
                <a:latin typeface="Franklin Gothic"/>
                <a:ea typeface="Franklin Gothic"/>
                <a:cs typeface="Franklin Gothic"/>
                <a:sym typeface="Franklin Gothic"/>
              </a:rPr>
              <a:t>(Revisemos la Norma de Participación de los Padres actualmente implementada.)</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000"/>
              </a:spcBef>
              <a:spcAft>
                <a:spcPts val="0"/>
              </a:spcAft>
              <a:buClr>
                <a:srgbClr val="5588BB"/>
              </a:buClr>
              <a:buSzPts val="2300"/>
              <a:buNone/>
            </a:pPr>
            <a:r>
              <a:rPr lang="en-US"/>
              <a:t>Please see the Iverson Website: https://www.iversonelementary.com/</a:t>
            </a:r>
            <a:endParaRPr/>
          </a:p>
        </p:txBody>
      </p:sp>
      <p:sp>
        <p:nvSpPr>
          <p:cNvPr id="244" name="Google Shape;244;p14"/>
          <p:cNvSpPr/>
          <p:nvPr/>
        </p:nvSpPr>
        <p:spPr>
          <a:xfrm>
            <a:off x="859971" y="716340"/>
            <a:ext cx="716491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PARENT AND FAMILY </a:t>
            </a:r>
            <a:endParaRPr b="1" sz="4400" cap="none">
              <a:solidFill>
                <a:schemeClr val="dk1"/>
              </a:solidFill>
              <a:latin typeface="Franklin Gothic"/>
              <a:ea typeface="Franklin Gothic"/>
              <a:cs typeface="Franklin Gothic"/>
              <a:sym typeface="Franklin Gothic"/>
            </a:endParaRPr>
          </a:p>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ENGAGEMENT POLICY </a:t>
            </a:r>
            <a:br>
              <a:rPr lang="en-US" sz="3200">
                <a:solidFill>
                  <a:srgbClr val="62721F"/>
                </a:solidFill>
                <a:latin typeface="Franklin Gothic"/>
                <a:ea typeface="Franklin Gothic"/>
                <a:cs typeface="Franklin Gothic"/>
                <a:sym typeface="Franklin Gothic"/>
              </a:rPr>
            </a:br>
            <a:r>
              <a:rPr i="1" lang="en-US" sz="2400">
                <a:solidFill>
                  <a:srgbClr val="000B77"/>
                </a:solidFill>
                <a:latin typeface="Franklin Gothic"/>
                <a:ea typeface="Franklin Gothic"/>
                <a:cs typeface="Franklin Gothic"/>
                <a:sym typeface="Franklin Gothic"/>
              </a:rPr>
              <a:t>(la Póliza de Participación de Padres de la escuela?)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4400"/>
              <a:buFont typeface="Franklin Gothic"/>
              <a:buNone/>
            </a:pPr>
            <a:r>
              <a:rPr b="1" lang="en-US" sz="4400">
                <a:solidFill>
                  <a:schemeClr val="dk1"/>
                </a:solidFill>
                <a:latin typeface="Franklin Gothic"/>
                <a:ea typeface="Franklin Gothic"/>
                <a:cs typeface="Franklin Gothic"/>
                <a:sym typeface="Franklin Gothic"/>
              </a:rPr>
              <a:t>THANK YOU FOR ATTENDING</a:t>
            </a:r>
            <a:br>
              <a:rPr lang="en-US" sz="4400" cap="none">
                <a:solidFill>
                  <a:srgbClr val="62721F"/>
                </a:solidFill>
                <a:latin typeface="Franklin Gothic"/>
                <a:ea typeface="Franklin Gothic"/>
                <a:cs typeface="Franklin Gothic"/>
                <a:sym typeface="Franklin Gothic"/>
              </a:rPr>
            </a:br>
            <a:r>
              <a:rPr i="1" lang="en-US" sz="3100" cap="none">
                <a:solidFill>
                  <a:srgbClr val="000B77"/>
                </a:solidFill>
                <a:latin typeface="Franklin Gothic"/>
                <a:ea typeface="Franklin Gothic"/>
                <a:cs typeface="Franklin Gothic"/>
                <a:sym typeface="Franklin Gothic"/>
              </a:rPr>
              <a:t>(Gracias por Asistir)</a:t>
            </a:r>
            <a:endParaRPr i="1" sz="3100">
              <a:solidFill>
                <a:srgbClr val="000B77"/>
              </a:solidFill>
              <a:latin typeface="Franklin Gothic"/>
              <a:ea typeface="Franklin Gothic"/>
              <a:cs typeface="Franklin Gothic"/>
              <a:sym typeface="Franklin Gothic"/>
            </a:endParaRPr>
          </a:p>
        </p:txBody>
      </p:sp>
      <p:sp>
        <p:nvSpPr>
          <p:cNvPr id="250" name="Google Shape;250;p15"/>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p>
            <a:pPr indent="-285750" lvl="0" marL="285750" rtl="0" algn="ctr">
              <a:lnSpc>
                <a:spcPct val="80000"/>
              </a:lnSpc>
              <a:spcBef>
                <a:spcPts val="0"/>
              </a:spcBef>
              <a:spcAft>
                <a:spcPts val="0"/>
              </a:spcAft>
              <a:buClr>
                <a:srgbClr val="83992A"/>
              </a:buClr>
              <a:buSzPts val="2530"/>
              <a:buNone/>
            </a:pPr>
            <a:r>
              <a:t/>
            </a:r>
            <a:endParaRPr sz="2200">
              <a:solidFill>
                <a:srgbClr val="62721F"/>
              </a:solidFill>
              <a:latin typeface="Garamond"/>
              <a:ea typeface="Garamond"/>
              <a:cs typeface="Garamond"/>
              <a:sym typeface="Garamond"/>
            </a:endParaRPr>
          </a:p>
          <a:p>
            <a:pPr indent="-285750" lvl="0" marL="285750" rtl="0" algn="ctr">
              <a:lnSpc>
                <a:spcPct val="80000"/>
              </a:lnSpc>
              <a:spcBef>
                <a:spcPts val="1040"/>
              </a:spcBef>
              <a:spcAft>
                <a:spcPts val="0"/>
              </a:spcAft>
              <a:buClr>
                <a:srgbClr val="83992A"/>
              </a:buClr>
              <a:buSzPts val="2530"/>
              <a:buNone/>
            </a:pPr>
            <a:r>
              <a:t/>
            </a:r>
            <a:endParaRPr sz="2200">
              <a:solidFill>
                <a:srgbClr val="54381C"/>
              </a:solidFill>
              <a:latin typeface="Garamond"/>
              <a:ea typeface="Garamond"/>
              <a:cs typeface="Garamond"/>
              <a:sym typeface="Garamond"/>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For questions, please call:</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Title I Services</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Clark County School District</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702-799-3850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37b2fe0ab38_0_0"/>
          <p:cNvPicPr preferRelativeResize="0"/>
          <p:nvPr/>
        </p:nvPicPr>
        <p:blipFill>
          <a:blip r:embed="rId3">
            <a:alphaModFix/>
          </a:blip>
          <a:stretch>
            <a:fillRect/>
          </a:stretch>
        </p:blipFill>
        <p:spPr>
          <a:xfrm>
            <a:off x="152400" y="152400"/>
            <a:ext cx="8722720" cy="655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txBox="1"/>
          <p:nvPr>
            <p:ph idx="1" type="body"/>
          </p:nvPr>
        </p:nvSpPr>
        <p:spPr>
          <a:xfrm>
            <a:off x="768096" y="2286000"/>
            <a:ext cx="3553533" cy="4023360"/>
          </a:xfrm>
          <a:prstGeom prst="rect">
            <a:avLst/>
          </a:prstGeom>
          <a:noFill/>
          <a:ln>
            <a:noFill/>
          </a:ln>
        </p:spPr>
        <p:txBody>
          <a:bodyPr anchorCtr="0" anchor="t" bIns="45700" lIns="45700" spcFirstLastPara="1" rIns="45700" wrap="square" tIns="45700">
            <a:normAutofit lnSpcReduction="10000"/>
          </a:bodyPr>
          <a:lstStyle/>
          <a:p>
            <a:pPr indent="-457200" lvl="1" marL="457200" rtl="0" algn="l">
              <a:lnSpc>
                <a:spcPct val="90000"/>
              </a:lnSpc>
              <a:spcBef>
                <a:spcPts val="0"/>
              </a:spcBef>
              <a:spcAft>
                <a:spcPts val="0"/>
              </a:spcAft>
              <a:buClr>
                <a:srgbClr val="5588BB"/>
              </a:buClr>
              <a:buSzPts val="2100"/>
              <a:buFont typeface="Noto Sans Symbols"/>
              <a:buChar char="▪"/>
            </a:pPr>
            <a:r>
              <a:rPr lang="en-US" sz="2100">
                <a:latin typeface="Libre Franklin"/>
                <a:ea typeface="Libre Franklin"/>
                <a:cs typeface="Libre Franklin"/>
                <a:sym typeface="Libre Franklin"/>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endParaRPr/>
          </a:p>
        </p:txBody>
      </p:sp>
      <p:sp>
        <p:nvSpPr>
          <p:cNvPr id="171" name="Google Shape;171;p2"/>
          <p:cNvSpPr txBox="1"/>
          <p:nvPr/>
        </p:nvSpPr>
        <p:spPr>
          <a:xfrm>
            <a:off x="4824894" y="2275114"/>
            <a:ext cx="3553533" cy="4023360"/>
          </a:xfrm>
          <a:prstGeom prst="rect">
            <a:avLst/>
          </a:prstGeom>
          <a:noFill/>
          <a:ln>
            <a:noFill/>
          </a:ln>
        </p:spPr>
        <p:txBody>
          <a:bodyPr anchorCtr="0" anchor="t" bIns="45700" lIns="45700" spcFirstLastPara="1" rIns="45700" wrap="square" tIns="45700">
            <a:normAutofit lnSpcReduction="10000"/>
          </a:bodyPr>
          <a:lstStyle/>
          <a:p>
            <a:pPr indent="-457200" lvl="0" marL="457200" marR="0" rtl="0" algn="l">
              <a:lnSpc>
                <a:spcPct val="90000"/>
              </a:lnSpc>
              <a:spcBef>
                <a:spcPts val="0"/>
              </a:spcBef>
              <a:spcAft>
                <a:spcPts val="0"/>
              </a:spcAft>
              <a:buClr>
                <a:srgbClr val="5588BB"/>
              </a:buClr>
              <a:buSzPts val="2100"/>
              <a:buFont typeface="Noto Sans Symbols"/>
              <a:buChar char="▪"/>
            </a:pPr>
            <a:r>
              <a:rPr b="0" i="1" lang="en-US" sz="2100" u="none" cap="none" strike="noStrike">
                <a:solidFill>
                  <a:srgbClr val="000B77"/>
                </a:solidFill>
                <a:latin typeface="Libre Franklin"/>
                <a:ea typeface="Libre Franklin"/>
                <a:cs typeface="Libre Franklin"/>
                <a:sym typeface="Libre Franklin"/>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endParaRPr/>
          </a:p>
          <a:p>
            <a:pPr indent="0" lvl="0" marL="91440" marR="0" rtl="0" algn="l">
              <a:lnSpc>
                <a:spcPct val="90000"/>
              </a:lnSpc>
              <a:spcBef>
                <a:spcPts val="1400"/>
              </a:spcBef>
              <a:spcAft>
                <a:spcPts val="0"/>
              </a:spcAft>
              <a:buClr>
                <a:schemeClr val="accent2"/>
              </a:buClr>
              <a:buSzPts val="2000"/>
              <a:buFont typeface="Twentieth Century"/>
              <a:buNone/>
            </a:pPr>
            <a:r>
              <a:t/>
            </a:r>
            <a:endParaRPr b="0" i="0" sz="2000" u="none" cap="none" strike="noStrike">
              <a:solidFill>
                <a:schemeClr val="dk1"/>
              </a:solidFill>
              <a:latin typeface="Garamond"/>
              <a:ea typeface="Garamond"/>
              <a:cs typeface="Garamond"/>
              <a:sym typeface="Garamond"/>
            </a:endParaRPr>
          </a:p>
        </p:txBody>
      </p:sp>
      <p:sp>
        <p:nvSpPr>
          <p:cNvPr id="172" name="Google Shape;172;p2"/>
          <p:cNvSpPr/>
          <p:nvPr/>
        </p:nvSpPr>
        <p:spPr>
          <a:xfrm>
            <a:off x="859970" y="824377"/>
            <a:ext cx="751845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Libre Franklin"/>
                <a:ea typeface="Libre Franklin"/>
                <a:cs typeface="Libre Franklin"/>
                <a:sym typeface="Libre Franklin"/>
              </a:rPr>
              <a:t>EVERY STUDENT SUCCEEDS ACT (ESSA) </a:t>
            </a:r>
            <a:br>
              <a:rPr b="0" i="0" lang="en-US" sz="2400" u="none" cap="none" strike="noStrike">
                <a:solidFill>
                  <a:srgbClr val="422C16"/>
                </a:solidFill>
                <a:latin typeface="Libre Franklin"/>
                <a:ea typeface="Libre Franklin"/>
                <a:cs typeface="Libre Franklin"/>
                <a:sym typeface="Libre Franklin"/>
              </a:rPr>
            </a:br>
            <a:r>
              <a:rPr b="0" i="1" lang="en-US" sz="2000" u="none" cap="none" strike="noStrike">
                <a:solidFill>
                  <a:srgbClr val="000B77"/>
                </a:solidFill>
                <a:latin typeface="Libre Franklin"/>
                <a:ea typeface="Libre Franklin"/>
                <a:cs typeface="Libre Franklin"/>
                <a:sym typeface="Libre Franklin"/>
              </a:rPr>
              <a:t>(La Ley-cada estudiante tenga exito ESSA por sus siglas en ingles)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idx="1" type="body"/>
          </p:nvPr>
        </p:nvSpPr>
        <p:spPr>
          <a:xfrm>
            <a:off x="605721" y="1519062"/>
            <a:ext cx="7788000" cy="4398600"/>
          </a:xfrm>
          <a:prstGeom prst="rect">
            <a:avLst/>
          </a:prstGeom>
          <a:noFill/>
          <a:ln>
            <a:noFill/>
          </a:ln>
        </p:spPr>
        <p:txBody>
          <a:bodyPr anchorCtr="0" anchor="t" bIns="45700" lIns="45700" spcFirstLastPara="1" rIns="45700" wrap="square" tIns="45700">
            <a:normAutofit fontScale="92500" lnSpcReduction="20000"/>
          </a:bodyPr>
          <a:lstStyle/>
          <a:p>
            <a:pPr indent="-439674" lvl="0" marL="740664" rtl="0" algn="l">
              <a:lnSpc>
                <a:spcPct val="100000"/>
              </a:lnSpc>
              <a:spcBef>
                <a:spcPts val="0"/>
              </a:spcBef>
              <a:spcAft>
                <a:spcPts val="0"/>
              </a:spcAft>
              <a:buClr>
                <a:srgbClr val="727FFF"/>
              </a:buClr>
              <a:buSzPct val="115000"/>
              <a:buFont typeface="Noto Sans Symbols"/>
              <a:buChar char="▪"/>
            </a:pPr>
            <a:r>
              <a:rPr b="1" lang="en-US" sz="3200">
                <a:latin typeface="Libre Franklin"/>
                <a:ea typeface="Libre Franklin"/>
                <a:cs typeface="Libre Franklin"/>
                <a:sym typeface="Libre Franklin"/>
              </a:rPr>
              <a:t>Title I is a federally funded academic assistance program for schools.</a:t>
            </a:r>
            <a:r>
              <a:rPr b="1" lang="en-US" sz="2800">
                <a:solidFill>
                  <a:srgbClr val="54381C"/>
                </a:solidFill>
                <a:latin typeface="Libre Franklin"/>
                <a:ea typeface="Libre Franklin"/>
                <a:cs typeface="Libre Franklin"/>
                <a:sym typeface="Libre Franklin"/>
              </a:rPr>
              <a:t> </a:t>
            </a:r>
            <a:endParaRPr b="1" sz="2800">
              <a:solidFill>
                <a:srgbClr val="54381C"/>
              </a:solidFill>
              <a:latin typeface="Libre Franklin"/>
              <a:ea typeface="Libre Franklin"/>
              <a:cs typeface="Libre Franklin"/>
              <a:sym typeface="Libre Franklin"/>
            </a:endParaRPr>
          </a:p>
          <a:p>
            <a:pPr indent="0" lvl="0" marL="283464" rtl="0" algn="l">
              <a:lnSpc>
                <a:spcPct val="100000"/>
              </a:lnSpc>
              <a:spcBef>
                <a:spcPts val="600"/>
              </a:spcBef>
              <a:spcAft>
                <a:spcPts val="0"/>
              </a:spcAft>
              <a:buClr>
                <a:srgbClr val="727FFF"/>
              </a:buClr>
              <a:buSzPct val="115000"/>
              <a:buNone/>
            </a:pPr>
            <a:r>
              <a:rPr i="1" lang="en-US" sz="2600">
                <a:solidFill>
                  <a:srgbClr val="000B77"/>
                </a:solidFill>
                <a:latin typeface="Libre Franklin"/>
                <a:ea typeface="Libre Franklin"/>
                <a:cs typeface="Libre Franklin"/>
                <a:sym typeface="Libre Franklin"/>
              </a:rPr>
              <a:t>(Titulo I - es un programa de fondos Federales para la asistencia académica de las escuelas.)</a:t>
            </a:r>
            <a:endParaRPr/>
          </a:p>
          <a:p>
            <a:pPr indent="0" lvl="0" marL="283464" rtl="0" algn="l">
              <a:lnSpc>
                <a:spcPct val="100000"/>
              </a:lnSpc>
              <a:spcBef>
                <a:spcPts val="600"/>
              </a:spcBef>
              <a:spcAft>
                <a:spcPts val="0"/>
              </a:spcAft>
              <a:buClr>
                <a:srgbClr val="727FFF"/>
              </a:buClr>
              <a:buSzPct val="115000"/>
              <a:buNone/>
            </a:pPr>
            <a:r>
              <a:t/>
            </a:r>
            <a:endParaRPr sz="2600">
              <a:solidFill>
                <a:srgbClr val="000B77"/>
              </a:solidFill>
              <a:latin typeface="Libre Franklin"/>
              <a:ea typeface="Libre Franklin"/>
              <a:cs typeface="Libre Franklin"/>
              <a:sym typeface="Libre Franklin"/>
            </a:endParaRPr>
          </a:p>
          <a:p>
            <a:pPr indent="-439674" lvl="0" marL="740664" rtl="0" algn="l">
              <a:lnSpc>
                <a:spcPct val="100000"/>
              </a:lnSpc>
              <a:spcBef>
                <a:spcPts val="600"/>
              </a:spcBef>
              <a:spcAft>
                <a:spcPts val="0"/>
              </a:spcAft>
              <a:buClr>
                <a:srgbClr val="727FFF"/>
              </a:buClr>
              <a:buSzPct val="115000"/>
              <a:buFont typeface="Noto Sans Symbols"/>
              <a:buChar char="▪"/>
            </a:pPr>
            <a:r>
              <a:rPr b="1" lang="en-US" sz="3200">
                <a:latin typeface="Libre Franklin"/>
                <a:ea typeface="Libre Franklin"/>
                <a:cs typeface="Libre Franklin"/>
                <a:sym typeface="Libre Franklin"/>
              </a:rPr>
              <a:t>The goal of Title I is to ensure a high quality well-rounded education for every child.  </a:t>
            </a:r>
            <a:r>
              <a:rPr lang="en-US" sz="3200">
                <a:latin typeface="Libre Franklin"/>
                <a:ea typeface="Libre Franklin"/>
                <a:cs typeface="Libre Franklin"/>
                <a:sym typeface="Libre Franklin"/>
              </a:rPr>
              <a:t>      </a:t>
            </a:r>
            <a:endParaRPr sz="3200">
              <a:latin typeface="Libre Franklin"/>
              <a:ea typeface="Libre Franklin"/>
              <a:cs typeface="Libre Franklin"/>
              <a:sym typeface="Libre Franklin"/>
            </a:endParaRPr>
          </a:p>
          <a:p>
            <a:pPr indent="0" lvl="0" marL="91440" rtl="0" algn="l">
              <a:lnSpc>
                <a:spcPct val="100000"/>
              </a:lnSpc>
              <a:spcBef>
                <a:spcPts val="600"/>
              </a:spcBef>
              <a:spcAft>
                <a:spcPts val="0"/>
              </a:spcAft>
              <a:buNone/>
            </a:pPr>
            <a:r>
              <a:rPr i="1" lang="en-US" sz="2600">
                <a:solidFill>
                  <a:srgbClr val="000B77"/>
                </a:solidFill>
                <a:latin typeface="Libre Franklin"/>
                <a:ea typeface="Libre Franklin"/>
                <a:cs typeface="Libre Franklin"/>
                <a:sym typeface="Libre Franklin"/>
              </a:rPr>
              <a:t>   </a:t>
            </a:r>
            <a:r>
              <a:rPr i="1" lang="en-US" sz="2600">
                <a:solidFill>
                  <a:srgbClr val="000B77"/>
                </a:solidFill>
                <a:latin typeface="Libre Franklin"/>
                <a:ea typeface="Libre Franklin"/>
                <a:cs typeface="Libre Franklin"/>
                <a:sym typeface="Libre Franklin"/>
              </a:rPr>
              <a:t>(La meta de Titulo I - es asegurar una alta educación  de alta calidad para cada uno de los niños/as.)</a:t>
            </a:r>
            <a:endParaRPr i="1" sz="2600">
              <a:solidFill>
                <a:srgbClr val="000B77"/>
              </a:solidFill>
              <a:latin typeface="Libre Franklin"/>
              <a:ea typeface="Libre Franklin"/>
              <a:cs typeface="Libre Franklin"/>
              <a:sym typeface="Libre Franklin"/>
            </a:endParaRPr>
          </a:p>
          <a:p>
            <a:pPr indent="-267335" lvl="0" marL="740664" rtl="0" algn="l">
              <a:lnSpc>
                <a:spcPct val="100000"/>
              </a:lnSpc>
              <a:spcBef>
                <a:spcPts val="6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178" name="Google Shape;178;p3"/>
          <p:cNvSpPr/>
          <p:nvPr/>
        </p:nvSpPr>
        <p:spPr>
          <a:xfrm>
            <a:off x="984061" y="770605"/>
            <a:ext cx="73561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Candara"/>
                <a:ea typeface="Candara"/>
                <a:cs typeface="Candara"/>
                <a:sym typeface="Candara"/>
              </a:rPr>
              <a:t>WHAT IS TITLE I? </a:t>
            </a:r>
            <a:r>
              <a:rPr b="0" i="1" lang="en-US" sz="2800" u="none" cap="none" strike="noStrike">
                <a:solidFill>
                  <a:srgbClr val="000B77"/>
                </a:solidFill>
                <a:latin typeface="Franklin Gothic"/>
                <a:ea typeface="Franklin Gothic"/>
                <a:cs typeface="Franklin Gothic"/>
                <a:sym typeface="Franklin Gothic"/>
              </a:rPr>
              <a:t>(¿QUÉ ES TITULO I?)</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idx="1" type="body"/>
          </p:nvPr>
        </p:nvSpPr>
        <p:spPr>
          <a:xfrm>
            <a:off x="686210" y="2893326"/>
            <a:ext cx="7788075" cy="2856476"/>
          </a:xfrm>
          <a:prstGeom prst="rect">
            <a:avLst/>
          </a:prstGeom>
          <a:noFill/>
          <a:ln>
            <a:noFill/>
          </a:ln>
        </p:spPr>
        <p:txBody>
          <a:bodyPr anchorCtr="0" anchor="t" bIns="45700" lIns="45700" spcFirstLastPara="1" rIns="45700" wrap="square" tIns="45700">
            <a:normAutofit fontScale="92500" lnSpcReduction="10000"/>
          </a:bodyPr>
          <a:lstStyle/>
          <a:p>
            <a:pPr indent="0" lvl="0" marL="91440" rtl="0" algn="l">
              <a:lnSpc>
                <a:spcPct val="100000"/>
              </a:lnSpc>
              <a:spcBef>
                <a:spcPts val="0"/>
              </a:spcBef>
              <a:spcAft>
                <a:spcPts val="0"/>
              </a:spcAft>
              <a:buClr>
                <a:srgbClr val="5588BB"/>
              </a:buClr>
              <a:buSzPct val="115000"/>
              <a:buFont typeface="Noto Sans Symbols"/>
              <a:buNone/>
            </a:pPr>
            <a:r>
              <a:t/>
            </a:r>
            <a:endParaRPr sz="2200">
              <a:solidFill>
                <a:srgbClr val="5588BB"/>
              </a:solidFill>
              <a:latin typeface="Garamond"/>
              <a:ea typeface="Garamond"/>
              <a:cs typeface="Garamond"/>
              <a:sym typeface="Garamond"/>
            </a:endParaRPr>
          </a:p>
          <a:p>
            <a:pPr indent="-326469" lvl="3" marL="845820" rtl="0" algn="l">
              <a:lnSpc>
                <a:spcPct val="100000"/>
              </a:lnSpc>
              <a:spcBef>
                <a:spcPts val="600"/>
              </a:spcBef>
              <a:spcAft>
                <a:spcPts val="0"/>
              </a:spcAft>
              <a:buClr>
                <a:srgbClr val="5588BB"/>
              </a:buClr>
              <a:buSzPct val="115000"/>
              <a:buFont typeface="Noto Sans Symbols"/>
              <a:buChar char="▪"/>
            </a:pPr>
            <a:r>
              <a:rPr b="1" lang="en-US" sz="3000">
                <a:latin typeface="Franklin Gothic"/>
                <a:ea typeface="Franklin Gothic"/>
                <a:cs typeface="Franklin Gothic"/>
                <a:sym typeface="Franklin Gothic"/>
              </a:rPr>
              <a:t>Funds are used for:</a:t>
            </a:r>
            <a:r>
              <a:rPr lang="en-US" sz="3000">
                <a:latin typeface="Franklin Gothic"/>
                <a:ea typeface="Franklin Gothic"/>
                <a:cs typeface="Franklin Gothic"/>
                <a:sym typeface="Franklin Gothic"/>
              </a:rPr>
              <a:t> </a:t>
            </a:r>
            <a:r>
              <a:rPr i="1" lang="en-US" sz="2400">
                <a:solidFill>
                  <a:srgbClr val="000B77"/>
                </a:solidFill>
                <a:latin typeface="Franklin Gothic"/>
                <a:ea typeface="Franklin Gothic"/>
                <a:cs typeface="Franklin Gothic"/>
                <a:sym typeface="Franklin Gothic"/>
              </a:rPr>
              <a:t>(Los fondos se utilizan para</a:t>
            </a:r>
            <a:r>
              <a:rPr lang="en-US" sz="2400">
                <a:solidFill>
                  <a:srgbClr val="000B77"/>
                </a:solidFill>
                <a:latin typeface="Franklin Gothic"/>
                <a:ea typeface="Franklin Gothic"/>
                <a:cs typeface="Franklin Gothic"/>
                <a:sym typeface="Franklin Gothic"/>
              </a:rPr>
              <a:t>)</a:t>
            </a:r>
            <a:endParaRPr sz="2400">
              <a:solidFill>
                <a:srgbClr val="000B77"/>
              </a:solidFill>
              <a:latin typeface="Franklin Gothic"/>
              <a:ea typeface="Franklin Gothic"/>
              <a:cs typeface="Franklin Gothic"/>
              <a:sym typeface="Franklin Gothic"/>
            </a:endParaRPr>
          </a:p>
          <a:p>
            <a:pPr indent="-140970" lvl="1" marL="265176" rtl="0" algn="l">
              <a:lnSpc>
                <a:spcPct val="90000"/>
              </a:lnSpc>
              <a:spcBef>
                <a:spcPts val="800"/>
              </a:spcBef>
              <a:spcAft>
                <a:spcPts val="0"/>
              </a:spcAft>
              <a:buSzPct val="100000"/>
              <a:buChar char="🢝"/>
            </a:pPr>
            <a:r>
              <a:rPr lang="en-US" sz="2400"/>
              <a:t>STAFFING- </a:t>
            </a:r>
            <a:r>
              <a:rPr lang="en-US"/>
              <a:t>three teachers purchased to reduce class sizes</a:t>
            </a:r>
            <a:endParaRPr sz="2400"/>
          </a:p>
          <a:p>
            <a:pPr indent="-140970" lvl="1" marL="265176" rtl="0" algn="l">
              <a:lnSpc>
                <a:spcPct val="90000"/>
              </a:lnSpc>
              <a:spcBef>
                <a:spcPts val="600"/>
              </a:spcBef>
              <a:spcAft>
                <a:spcPts val="0"/>
              </a:spcAft>
              <a:buSzPct val="100000"/>
              <a:buChar char="🢝"/>
            </a:pPr>
            <a:r>
              <a:rPr lang="en-US" sz="2400"/>
              <a:t>PD- </a:t>
            </a:r>
            <a:r>
              <a:rPr lang="en-US"/>
              <a:t>professional development opportunity for teachers</a:t>
            </a:r>
            <a:endParaRPr sz="2400"/>
          </a:p>
          <a:p>
            <a:pPr indent="-140970" lvl="1" marL="265176" rtl="0" algn="l">
              <a:lnSpc>
                <a:spcPct val="90000"/>
              </a:lnSpc>
              <a:spcBef>
                <a:spcPts val="600"/>
              </a:spcBef>
              <a:spcAft>
                <a:spcPts val="0"/>
              </a:spcAft>
              <a:buSzPct val="100000"/>
              <a:buChar char="🢝"/>
            </a:pPr>
            <a:r>
              <a:rPr lang="en-US" sz="2400"/>
              <a:t>PARENTING- </a:t>
            </a:r>
            <a:r>
              <a:rPr lang="en-US"/>
              <a:t>supplies for parents to participate in reviewing and enhancement of student learning</a:t>
            </a:r>
            <a:endParaRPr sz="2400"/>
          </a:p>
          <a:p>
            <a:pPr indent="0" lvl="8" marL="1362456" rtl="0" algn="l">
              <a:lnSpc>
                <a:spcPct val="80000"/>
              </a:lnSpc>
              <a:spcBef>
                <a:spcPts val="600"/>
              </a:spcBef>
              <a:spcAft>
                <a:spcPts val="0"/>
              </a:spcAft>
              <a:buClr>
                <a:srgbClr val="5588BB"/>
              </a:buClr>
              <a:buSzPct val="100000"/>
              <a:buFont typeface="Noto Sans Symbols"/>
              <a:buNone/>
            </a:pPr>
            <a:r>
              <a:t/>
            </a:r>
            <a:endParaRPr sz="2400">
              <a:solidFill>
                <a:srgbClr val="FF0000"/>
              </a:solidFill>
              <a:latin typeface="Garamond"/>
              <a:ea typeface="Garamond"/>
              <a:cs typeface="Garamond"/>
              <a:sym typeface="Garamond"/>
            </a:endParaRPr>
          </a:p>
          <a:p>
            <a:pPr indent="-267335" lvl="0" marL="740664" rtl="0" algn="l">
              <a:lnSpc>
                <a:spcPct val="100000"/>
              </a:lnSpc>
              <a:spcBef>
                <a:spcPts val="4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185" name="Google Shape;185;p4"/>
          <p:cNvSpPr/>
          <p:nvPr/>
        </p:nvSpPr>
        <p:spPr>
          <a:xfrm>
            <a:off x="938932" y="591073"/>
            <a:ext cx="7181486" cy="218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Franklin Gothic"/>
                <a:ea typeface="Franklin Gothic"/>
                <a:cs typeface="Franklin Gothic"/>
                <a:sym typeface="Franklin Gothic"/>
              </a:rPr>
              <a:t>WHAT DOES TITLE I PROVIDE AT MY CHILD’S SCHOOL?</a:t>
            </a:r>
            <a:r>
              <a:rPr lang="en-US" sz="4000">
                <a:solidFill>
                  <a:schemeClr val="dk1"/>
                </a:solidFill>
                <a:latin typeface="Franklin Gothic"/>
                <a:ea typeface="Franklin Gothic"/>
                <a:cs typeface="Franklin Gothic"/>
                <a:sym typeface="Franklin Gothic"/>
              </a:rPr>
              <a:t> </a:t>
            </a:r>
            <a:endParaRPr/>
          </a:p>
          <a:p>
            <a:pPr indent="0" lvl="0" marL="0" marR="0" rtl="0" algn="ctr">
              <a:spcBef>
                <a:spcPts val="0"/>
              </a:spcBef>
              <a:spcAft>
                <a:spcPts val="0"/>
              </a:spcAft>
              <a:buNone/>
            </a:pPr>
            <a:r>
              <a:rPr i="1" lang="en-US" sz="2800">
                <a:solidFill>
                  <a:srgbClr val="000B77"/>
                </a:solidFill>
                <a:latin typeface="Franklin Gothic"/>
                <a:ea typeface="Franklin Gothic"/>
                <a:cs typeface="Franklin Gothic"/>
                <a:sym typeface="Franklin Gothic"/>
              </a:rPr>
              <a:t>(¿Qué es  lo que Titulo I le provee a la escuela de mi hijo/a?)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768096" y="585216"/>
            <a:ext cx="7290054" cy="1134402"/>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i="1" sz="3200">
              <a:latin typeface="Franklin Gothic"/>
              <a:ea typeface="Franklin Gothic"/>
              <a:cs typeface="Franklin Gothic"/>
              <a:sym typeface="Franklin Gothic"/>
            </a:endParaRPr>
          </a:p>
        </p:txBody>
      </p:sp>
      <p:sp>
        <p:nvSpPr>
          <p:cNvPr id="191" name="Google Shape;191;p5"/>
          <p:cNvSpPr txBox="1"/>
          <p:nvPr>
            <p:ph idx="1" type="body"/>
          </p:nvPr>
        </p:nvSpPr>
        <p:spPr>
          <a:xfrm>
            <a:off x="768096" y="2286000"/>
            <a:ext cx="3353528"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latin typeface="Franklin Gothic"/>
                <a:ea typeface="Franklin Gothic"/>
                <a:cs typeface="Franklin Gothic"/>
                <a:sym typeface="Franklin Gothic"/>
              </a:rPr>
              <a:t>Ensures schools measure student progress using approved tests. </a:t>
            </a:r>
            <a:endParaRPr/>
          </a:p>
          <a:p>
            <a:pPr indent="0" lvl="0" marL="0" rtl="0" algn="l">
              <a:lnSpc>
                <a:spcPct val="9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9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midan el progreso de los estudiantes utilizando exámenes aprobados.)</a:t>
            </a:r>
            <a:endParaRPr i="1" sz="2400">
              <a:solidFill>
                <a:srgbClr val="000B77"/>
              </a:solidFill>
              <a:latin typeface="Franklin Gothic"/>
              <a:ea typeface="Franklin Gothic"/>
              <a:cs typeface="Franklin Gothic"/>
              <a:sym typeface="Franklin Gothic"/>
            </a:endParaRPr>
          </a:p>
          <a:p>
            <a:pPr indent="0" lvl="0" marL="91440" rtl="0" algn="l">
              <a:lnSpc>
                <a:spcPct val="90000"/>
              </a:lnSpc>
              <a:spcBef>
                <a:spcPts val="1400"/>
              </a:spcBef>
              <a:spcAft>
                <a:spcPts val="0"/>
              </a:spcAft>
              <a:buSzPts val="2000"/>
              <a:buNone/>
            </a:pPr>
            <a:r>
              <a:t/>
            </a:r>
            <a:endParaRPr/>
          </a:p>
        </p:txBody>
      </p:sp>
      <p:sp>
        <p:nvSpPr>
          <p:cNvPr id="192" name="Google Shape;192;p5"/>
          <p:cNvSpPr txBox="1"/>
          <p:nvPr>
            <p:ph idx="2" type="body"/>
          </p:nvPr>
        </p:nvSpPr>
        <p:spPr>
          <a:xfrm>
            <a:off x="4640238" y="2286000"/>
            <a:ext cx="3417911"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80000"/>
              </a:lnSpc>
              <a:spcBef>
                <a:spcPts val="0"/>
              </a:spcBef>
              <a:spcAft>
                <a:spcPts val="0"/>
              </a:spcAft>
              <a:buSzPts val="2800"/>
              <a:buChar char=" "/>
            </a:pPr>
            <a:r>
              <a:rPr lang="en-US" sz="2800">
                <a:latin typeface="Franklin Gothic"/>
                <a:ea typeface="Franklin Gothic"/>
                <a:cs typeface="Franklin Gothic"/>
                <a:sym typeface="Franklin Gothic"/>
              </a:rPr>
              <a:t>Ensures schools issue reports charting school performance. </a:t>
            </a:r>
            <a:endParaRPr/>
          </a:p>
          <a:p>
            <a:pPr indent="0" lvl="0" marL="0" rtl="0" algn="l">
              <a:lnSpc>
                <a:spcPct val="8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8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distribuyan reportes del rendimiento escolar.)</a:t>
            </a:r>
            <a:endParaRPr i="1" sz="2400">
              <a:solidFill>
                <a:srgbClr val="000B77"/>
              </a:solidFill>
              <a:latin typeface="Franklin Gothic"/>
              <a:ea typeface="Franklin Gothic"/>
              <a:cs typeface="Franklin Gothic"/>
              <a:sym typeface="Frankli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type="title"/>
          </p:nvPr>
        </p:nvSpPr>
        <p:spPr>
          <a:xfrm>
            <a:off x="768096" y="585216"/>
            <a:ext cx="7290054" cy="1499616"/>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sz="3200"/>
          </a:p>
        </p:txBody>
      </p:sp>
      <p:sp>
        <p:nvSpPr>
          <p:cNvPr id="198" name="Google Shape;198;p6"/>
          <p:cNvSpPr txBox="1"/>
          <p:nvPr>
            <p:ph idx="1" type="body"/>
          </p:nvPr>
        </p:nvSpPr>
        <p:spPr>
          <a:xfrm>
            <a:off x="768096" y="2415655"/>
            <a:ext cx="7290055" cy="3753134"/>
          </a:xfrm>
          <a:prstGeom prst="rect">
            <a:avLst/>
          </a:prstGeom>
          <a:solidFill>
            <a:srgbClr val="D2DCE8"/>
          </a:solidFill>
          <a:ln>
            <a:noFill/>
          </a:ln>
        </p:spPr>
        <p:txBody>
          <a:bodyPr anchorCtr="0" anchor="t" bIns="45700" lIns="45700" spcFirstLastPara="1" rIns="45700" wrap="square" tIns="45700">
            <a:normAutofit/>
          </a:bodyPr>
          <a:lstStyle/>
          <a:p>
            <a:pPr indent="-21589" lvl="0" marL="91440" rtl="0" algn="l">
              <a:lnSpc>
                <a:spcPct val="90000"/>
              </a:lnSpc>
              <a:spcBef>
                <a:spcPts val="0"/>
              </a:spcBef>
              <a:spcAft>
                <a:spcPts val="0"/>
              </a:spcAft>
              <a:buSzPts val="1100"/>
              <a:buNone/>
            </a:pPr>
            <a:r>
              <a:t/>
            </a:r>
            <a:endParaRPr sz="1100">
              <a:latin typeface="Franklin Gothic"/>
              <a:ea typeface="Franklin Gothic"/>
              <a:cs typeface="Franklin Gothic"/>
              <a:sym typeface="Franklin Gothic"/>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 training and professional development to improve instruction. </a:t>
            </a:r>
            <a:endParaRPr/>
          </a:p>
          <a:p>
            <a:pPr indent="-24764" lvl="0" marL="91440" rtl="0" algn="l">
              <a:lnSpc>
                <a:spcPct val="90000"/>
              </a:lnSpc>
              <a:spcBef>
                <a:spcPts val="1400"/>
              </a:spcBef>
              <a:spcAft>
                <a:spcPts val="0"/>
              </a:spcAft>
              <a:buSzPts val="1050"/>
              <a:buNone/>
            </a:pPr>
            <a:r>
              <a:t/>
            </a:r>
            <a:endParaRPr sz="1050">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entrenamiento y capacitación profesional a los maestros para mejorar la enseñanza.)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768096" y="585215"/>
            <a:ext cx="7290054" cy="1393709"/>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i="1" sz="3200"/>
          </a:p>
        </p:txBody>
      </p:sp>
      <p:sp>
        <p:nvSpPr>
          <p:cNvPr id="204" name="Google Shape;204;p7"/>
          <p:cNvSpPr txBox="1"/>
          <p:nvPr>
            <p:ph idx="1" type="body"/>
          </p:nvPr>
        </p:nvSpPr>
        <p:spPr>
          <a:xfrm>
            <a:off x="768096"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Sets high expectations for academic achievement.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(Fija expectativas altas para el logro académico.)</a:t>
            </a:r>
            <a:endParaRPr i="1" sz="2800">
              <a:solidFill>
                <a:srgbClr val="000B77"/>
              </a:solidFill>
              <a:latin typeface="Franklin Gothic"/>
              <a:ea typeface="Franklin Gothic"/>
              <a:cs typeface="Franklin Gothic"/>
              <a:sym typeface="Franklin Gothic"/>
            </a:endParaRPr>
          </a:p>
        </p:txBody>
      </p:sp>
      <p:sp>
        <p:nvSpPr>
          <p:cNvPr id="205" name="Google Shape;205;p7"/>
          <p:cNvSpPr txBox="1"/>
          <p:nvPr>
            <p:ph idx="2" type="body"/>
          </p:nvPr>
        </p:nvSpPr>
        <p:spPr>
          <a:xfrm>
            <a:off x="4491990"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Requires yearly testing for Grades 3-8 and High School.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(Requiere exámenes anualmente para los Grados 3ro al 8to y la preparatoria.)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ph type="title"/>
          </p:nvPr>
        </p:nvSpPr>
        <p:spPr>
          <a:xfrm>
            <a:off x="768096" y="585216"/>
            <a:ext cx="7290054" cy="1499616"/>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sz="3200"/>
          </a:p>
        </p:txBody>
      </p:sp>
      <p:sp>
        <p:nvSpPr>
          <p:cNvPr id="211" name="Google Shape;211;p8"/>
          <p:cNvSpPr txBox="1"/>
          <p:nvPr>
            <p:ph idx="1" type="body"/>
          </p:nvPr>
        </p:nvSpPr>
        <p:spPr>
          <a:xfrm>
            <a:off x="768096" y="2729552"/>
            <a:ext cx="7290055" cy="3493827"/>
          </a:xfrm>
          <a:prstGeom prst="rect">
            <a:avLst/>
          </a:prstGeom>
          <a:solidFill>
            <a:srgbClr val="E4C6CF"/>
          </a:solidFill>
          <a:ln>
            <a:noFill/>
          </a:ln>
        </p:spPr>
        <p:txBody>
          <a:bodyPr anchorCtr="0" anchor="t" bIns="45700" lIns="45700" spcFirstLastPara="1" rIns="45700" wrap="square" tIns="45700">
            <a:normAutofit lnSpcReduction="10000"/>
          </a:bodyPr>
          <a:lstStyle/>
          <a:p>
            <a:pPr indent="0" lvl="0" marL="91440" rtl="0" algn="l">
              <a:lnSpc>
                <a:spcPct val="90000"/>
              </a:lnSpc>
              <a:spcBef>
                <a:spcPts val="0"/>
              </a:spcBef>
              <a:spcAft>
                <a:spcPts val="0"/>
              </a:spcAft>
              <a:buSzPts val="2000"/>
              <a:buNone/>
            </a:pPr>
            <a:r>
              <a:t/>
            </a:r>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teachers who are licensed by the state of Nevada and use proven teaching methods. </a:t>
            </a:r>
            <a:endParaRPr/>
          </a:p>
          <a:p>
            <a:pPr indent="-15239" lvl="0" marL="91440" rtl="0" algn="l">
              <a:lnSpc>
                <a:spcPct val="90000"/>
              </a:lnSpc>
              <a:spcBef>
                <a:spcPts val="1400"/>
              </a:spcBef>
              <a:spcAft>
                <a:spcPts val="0"/>
              </a:spcAft>
              <a:buSzPts val="1200"/>
              <a:buNone/>
            </a:pPr>
            <a:r>
              <a:t/>
            </a:r>
            <a:endParaRPr sz="1200">
              <a:solidFill>
                <a:srgbClr val="5588BB"/>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maestros con licencia por el estado de Nevada los cuales utilizan métodos de enseñanza aprobados.)</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idx="1" type="body"/>
          </p:nvPr>
        </p:nvSpPr>
        <p:spPr>
          <a:xfrm>
            <a:off x="768096" y="2033516"/>
            <a:ext cx="7420561" cy="4275844"/>
          </a:xfrm>
          <a:prstGeom prst="rect">
            <a:avLst/>
          </a:prstGeom>
          <a:solidFill>
            <a:srgbClr val="B4E6CD"/>
          </a:solid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050"/>
              <a:buNone/>
            </a:pPr>
            <a:r>
              <a:t/>
            </a:r>
            <a:endParaRPr sz="1050">
              <a:solidFill>
                <a:srgbClr val="5588BB"/>
              </a:solidFill>
            </a:endParaRPr>
          </a:p>
          <a:p>
            <a:pPr indent="-457200" lvl="1" marL="630936" rtl="0" algn="l">
              <a:lnSpc>
                <a:spcPct val="90000"/>
              </a:lnSpc>
              <a:spcBef>
                <a:spcPts val="200"/>
              </a:spcBef>
              <a:spcAft>
                <a:spcPts val="0"/>
              </a:spcAft>
              <a:buSzPts val="2800"/>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receive periodic progress reports on the child and the school.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recibir informes de progreso académico del niño/a y de la escuela periódicamente.)</a:t>
            </a:r>
            <a:endParaRPr i="1" sz="2600">
              <a:solidFill>
                <a:srgbClr val="000B77"/>
              </a:solidFill>
              <a:latin typeface="Franklin Gothic"/>
              <a:ea typeface="Franklin Gothic"/>
              <a:cs typeface="Franklin Gothic"/>
              <a:sym typeface="Franklin Gothic"/>
            </a:endParaRPr>
          </a:p>
          <a:p>
            <a:pPr indent="0" lvl="1" marL="173736" rtl="0" algn="l">
              <a:lnSpc>
                <a:spcPct val="90000"/>
              </a:lnSpc>
              <a:spcBef>
                <a:spcPts val="600"/>
              </a:spcBef>
              <a:spcAft>
                <a:spcPts val="0"/>
              </a:spcAft>
              <a:buSzPts val="2600"/>
              <a:buNone/>
            </a:pPr>
            <a:r>
              <a:t/>
            </a:r>
            <a:endParaRPr sz="2600">
              <a:solidFill>
                <a:srgbClr val="5588BB"/>
              </a:solidFill>
              <a:latin typeface="Franklin Gothic"/>
              <a:ea typeface="Franklin Gothic"/>
              <a:cs typeface="Franklin Gothic"/>
              <a:sym typeface="Franklin Gothic"/>
            </a:endParaRPr>
          </a:p>
          <a:p>
            <a:pPr indent="-457200" lvl="1" marL="630936" rtl="0" algn="l">
              <a:lnSpc>
                <a:spcPct val="90000"/>
              </a:lnSpc>
              <a:spcBef>
                <a:spcPts val="600"/>
              </a:spcBef>
              <a:spcAft>
                <a:spcPts val="0"/>
              </a:spcAft>
              <a:buSzPts val="2800"/>
              <a:buFont typeface="Noto Sans Symbols"/>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request information about the qualifications of their child’s teacher.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solicitar información acerca de  las credenciales del maestro de su hijo/a.)</a:t>
            </a:r>
            <a:endParaRPr i="1" sz="2600">
              <a:solidFill>
                <a:srgbClr val="000B77"/>
              </a:solidFill>
              <a:latin typeface="Franklin Gothic"/>
              <a:ea typeface="Franklin Gothic"/>
              <a:cs typeface="Franklin Gothic"/>
              <a:sym typeface="Franklin Gothic"/>
            </a:endParaRPr>
          </a:p>
        </p:txBody>
      </p:sp>
      <p:sp>
        <p:nvSpPr>
          <p:cNvPr id="217" name="Google Shape;217;p9"/>
          <p:cNvSpPr/>
          <p:nvPr/>
        </p:nvSpPr>
        <p:spPr>
          <a:xfrm>
            <a:off x="768096" y="394479"/>
            <a:ext cx="7420561" cy="1138773"/>
          </a:xfrm>
          <a:prstGeom prst="rect">
            <a:avLst/>
          </a:prstGeom>
          <a:solidFill>
            <a:srgbClr val="B4E6C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chemeClr val="dk1"/>
                </a:solidFill>
                <a:latin typeface="Libre Franklin"/>
                <a:ea typeface="Libre Franklin"/>
                <a:cs typeface="Libre Franklin"/>
                <a:sym typeface="Libre Franklin"/>
              </a:rPr>
              <a:t>Parents’ Rights and Responsibilities </a:t>
            </a:r>
            <a:r>
              <a:rPr i="1" lang="en-US" sz="2500">
                <a:solidFill>
                  <a:srgbClr val="000B77"/>
                </a:solidFill>
                <a:latin typeface="Libre Franklin"/>
                <a:ea typeface="Libre Franklin"/>
                <a:cs typeface="Libre Franklin"/>
                <a:sym typeface="Libre Franklin"/>
              </a:rPr>
              <a:t>(Derechos de los padres y sus responsabilidades)</a:t>
            </a:r>
            <a:endParaRPr i="1" sz="2500">
              <a:solidFill>
                <a:srgbClr val="000B77"/>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CSD Brand">
      <a:dk1>
        <a:srgbClr val="000000"/>
      </a:dk1>
      <a:lt1>
        <a:srgbClr val="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2018-07-16T15:51:20Z</dcterms:created>
  <dc:creator>Ballard, Kellie</dc:creator>
</cp:coreProperties>
</file>